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11"/>
  </p:notesMasterIdLst>
  <p:handoutMasterIdLst>
    <p:handoutMasterId r:id="rId12"/>
  </p:handoutMasterIdLst>
  <p:sldIdLst>
    <p:sldId id="307" r:id="rId2"/>
    <p:sldId id="308" r:id="rId3"/>
    <p:sldId id="309" r:id="rId4"/>
    <p:sldId id="310" r:id="rId5"/>
    <p:sldId id="312" r:id="rId6"/>
    <p:sldId id="313" r:id="rId7"/>
    <p:sldId id="314" r:id="rId8"/>
    <p:sldId id="305" r:id="rId9"/>
    <p:sldId id="311" r:id="rId10"/>
  </p:sldIdLst>
  <p:sldSz cx="9144000" cy="6858000" type="screen4x3"/>
  <p:notesSz cx="6797675" cy="9926638"/>
  <p:custDataLst>
    <p:tags r:id="rId13"/>
  </p:custData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294" userDrawn="1">
          <p15:clr>
            <a:srgbClr val="A4A3A4"/>
          </p15:clr>
        </p15:guide>
        <p15:guide id="2" orient="horz" pos="799">
          <p15:clr>
            <a:srgbClr val="A4A3A4"/>
          </p15:clr>
        </p15:guide>
        <p15:guide id="3" orient="horz" pos="238">
          <p15:clr>
            <a:srgbClr val="A4A3A4"/>
          </p15:clr>
        </p15:guide>
        <p15:guide id="4" pos="431">
          <p15:clr>
            <a:srgbClr val="A4A3A4"/>
          </p15:clr>
        </p15:guide>
        <p15:guide id="5" pos="5329">
          <p15:clr>
            <a:srgbClr val="A4A3A4"/>
          </p15:clr>
        </p15:guide>
        <p15:guide id="6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D7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97" autoAdjust="0"/>
    <p:restoredTop sz="94660"/>
  </p:normalViewPr>
  <p:slideViewPr>
    <p:cSldViewPr>
      <p:cViewPr varScale="1">
        <p:scale>
          <a:sx n="103" d="100"/>
          <a:sy n="103" d="100"/>
        </p:scale>
        <p:origin x="108" y="156"/>
      </p:cViewPr>
      <p:guideLst>
        <p:guide orient="horz" pos="3294"/>
        <p:guide orient="horz" pos="799"/>
        <p:guide orient="horz" pos="238"/>
        <p:guide pos="431"/>
        <p:guide pos="5329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howGuides="1">
      <p:cViewPr varScale="1">
        <p:scale>
          <a:sx n="76" d="100"/>
          <a:sy n="76" d="100"/>
        </p:scale>
        <p:origin x="-4002" y="-10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53C3B8-F980-4298-8C2A-983862E25B8F}" type="datetimeFigureOut">
              <a:rPr lang="de-DE" smtClean="0"/>
              <a:t>05.10.2020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B6614A-512F-46FA-A8B2-50EC6F4FBFC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74169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30DD38-4042-4601-9492-39508B2BF3DB}" type="datetimeFigureOut">
              <a:rPr lang="de-DE" smtClean="0"/>
              <a:t>05.10.2020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578374-63C8-4333-870E-BFDCB7CA309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132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989154" y="7321224"/>
            <a:ext cx="65" cy="184666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17557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/>
          <p:cNvGrpSpPr/>
          <p:nvPr/>
        </p:nvGrpSpPr>
        <p:grpSpPr bwMode="gray">
          <a:xfrm>
            <a:off x="684213" y="3644900"/>
            <a:ext cx="8459788" cy="1008063"/>
            <a:chOff x="684213" y="3644900"/>
            <a:chExt cx="8459788" cy="1008063"/>
          </a:xfrm>
        </p:grpSpPr>
        <p:sp>
          <p:nvSpPr>
            <p:cNvPr id="3083" name="Rectangle 11"/>
            <p:cNvSpPr>
              <a:spLocks noChangeArrowheads="1"/>
            </p:cNvSpPr>
            <p:nvPr userDrawn="1"/>
          </p:nvSpPr>
          <p:spPr bwMode="gray">
            <a:xfrm>
              <a:off x="684213" y="3644900"/>
              <a:ext cx="8459788" cy="1008063"/>
            </a:xfrm>
            <a:prstGeom prst="rect">
              <a:avLst/>
            </a:prstGeom>
            <a:solidFill>
              <a:srgbClr val="EDEBC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pic>
          <p:nvPicPr>
            <p:cNvPr id="4" name="Grafik 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gray">
            <a:xfrm>
              <a:off x="6604000" y="4033538"/>
              <a:ext cx="1868428" cy="454153"/>
            </a:xfrm>
            <a:prstGeom prst="rect">
              <a:avLst/>
            </a:prstGeom>
          </p:spPr>
        </p:pic>
      </p:grpSp>
      <p:sp>
        <p:nvSpPr>
          <p:cNvPr id="3081" name="Rectangle 9"/>
          <p:cNvSpPr>
            <a:spLocks noChangeArrowheads="1"/>
          </p:cNvSpPr>
          <p:nvPr/>
        </p:nvSpPr>
        <p:spPr bwMode="gray">
          <a:xfrm>
            <a:off x="0" y="0"/>
            <a:ext cx="9144000" cy="3429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900113" y="3803326"/>
            <a:ext cx="5424487" cy="749052"/>
          </a:xfrm>
        </p:spPr>
        <p:txBody>
          <a:bodyPr anchor="b" anchorCtr="0"/>
          <a:lstStyle>
            <a:lvl1pPr>
              <a:lnSpc>
                <a:spcPts val="2200"/>
              </a:lnSpc>
              <a:spcAft>
                <a:spcPts val="0"/>
              </a:spcAft>
              <a:defRPr sz="1600" baseline="0"/>
            </a:lvl1pPr>
          </a:lstStyle>
          <a:p>
            <a:pPr lvl="0"/>
            <a:r>
              <a:rPr lang="de-DE" altLang="de-DE" noProof="0" smtClean="0"/>
              <a:t>Formatvorlage des Untertitelmasters durch Klicken bearbeiten</a:t>
            </a:r>
            <a:endParaRPr lang="de-DE" altLang="de-DE" noProof="0" dirty="0" smtClean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 bwMode="gray">
          <a:xfrm>
            <a:off x="900113" y="692696"/>
            <a:ext cx="5959475" cy="975516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 altLang="de-DE" noProof="0" dirty="0" smtClean="0"/>
              <a:t>Click </a:t>
            </a:r>
            <a:r>
              <a:rPr lang="de-DE" altLang="de-DE" noProof="0" dirty="0" err="1" smtClean="0"/>
              <a:t>to</a:t>
            </a:r>
            <a:r>
              <a:rPr lang="de-DE" altLang="de-DE" noProof="0" dirty="0" smtClean="0"/>
              <a:t> </a:t>
            </a:r>
            <a:r>
              <a:rPr lang="de-DE" altLang="de-DE" noProof="0" dirty="0" err="1" smtClean="0"/>
              <a:t>edit</a:t>
            </a:r>
            <a:r>
              <a:rPr lang="de-DE" altLang="de-DE" noProof="0" dirty="0" smtClean="0"/>
              <a:t> Master title style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ieren 10"/>
          <p:cNvGrpSpPr/>
          <p:nvPr/>
        </p:nvGrpSpPr>
        <p:grpSpPr bwMode="gray">
          <a:xfrm>
            <a:off x="684213" y="4797152"/>
            <a:ext cx="8459788" cy="1008063"/>
            <a:chOff x="684213" y="3644900"/>
            <a:chExt cx="8459788" cy="1008063"/>
          </a:xfrm>
        </p:grpSpPr>
        <p:sp>
          <p:nvSpPr>
            <p:cNvPr id="12" name="Rectangle 11"/>
            <p:cNvSpPr>
              <a:spLocks noChangeArrowheads="1"/>
            </p:cNvSpPr>
            <p:nvPr userDrawn="1"/>
          </p:nvSpPr>
          <p:spPr bwMode="gray">
            <a:xfrm>
              <a:off x="684213" y="3644900"/>
              <a:ext cx="8459788" cy="1008063"/>
            </a:xfrm>
            <a:prstGeom prst="rect">
              <a:avLst/>
            </a:prstGeom>
            <a:solidFill>
              <a:srgbClr val="EDEBC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pic>
          <p:nvPicPr>
            <p:cNvPr id="13" name="Grafik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gray">
            <a:xfrm>
              <a:off x="6604000" y="4033538"/>
              <a:ext cx="1868428" cy="454153"/>
            </a:xfrm>
            <a:prstGeom prst="rect">
              <a:avLst/>
            </a:prstGeom>
          </p:spPr>
        </p:pic>
      </p:grpSp>
      <p:sp>
        <p:nvSpPr>
          <p:cNvPr id="3081" name="Rectangle 9"/>
          <p:cNvSpPr>
            <a:spLocks noChangeArrowheads="1"/>
          </p:cNvSpPr>
          <p:nvPr/>
        </p:nvSpPr>
        <p:spPr bwMode="gray">
          <a:xfrm>
            <a:off x="0" y="0"/>
            <a:ext cx="9144000" cy="17002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900113" y="4953073"/>
            <a:ext cx="5424487" cy="749225"/>
          </a:xfrm>
        </p:spPr>
        <p:txBody>
          <a:bodyPr anchor="b" anchorCtr="0"/>
          <a:lstStyle>
            <a:lvl1pPr>
              <a:defRPr sz="1600" baseline="0"/>
            </a:lvl1pPr>
          </a:lstStyle>
          <a:p>
            <a:pPr lvl="0"/>
            <a:r>
              <a:rPr lang="de-DE" altLang="de-DE" noProof="0" smtClean="0"/>
              <a:t>Formatvorlage des Untertitelmasters durch Klicken bearbeiten</a:t>
            </a:r>
            <a:endParaRPr lang="de-DE" altLang="de-DE" noProof="0" dirty="0" smtClean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900113" y="691200"/>
            <a:ext cx="5959475" cy="975600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 altLang="de-DE" noProof="0" smtClean="0"/>
              <a:t>Titelmasterformat durch Klicken bearbeiten</a:t>
            </a:r>
            <a:endParaRPr lang="de-DE" altLang="de-DE" noProof="0" dirty="0" smtClean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 bwMode="gray">
          <a:xfrm>
            <a:off x="0" y="1700213"/>
            <a:ext cx="9144000" cy="2881312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009272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gray">
          <a:xfrm>
            <a:off x="684213" y="1267519"/>
            <a:ext cx="7775575" cy="482577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557" b="15790"/>
          <a:stretch/>
        </p:blipFill>
        <p:spPr>
          <a:xfrm>
            <a:off x="6220970" y="6252540"/>
            <a:ext cx="2311470" cy="48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570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4213" y="1267520"/>
            <a:ext cx="3816000" cy="4825776"/>
          </a:xfrm>
        </p:spPr>
        <p:txBody>
          <a:bodyPr/>
          <a:lstStyle>
            <a:lvl1pPr>
              <a:defRPr sz="1800" baseline="0"/>
            </a:lvl1pPr>
            <a:lvl2pPr>
              <a:defRPr sz="1800" baseline="0"/>
            </a:lvl2pPr>
            <a:lvl3pPr>
              <a:defRPr sz="18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4008" y="1267519"/>
            <a:ext cx="3816226" cy="4825777"/>
          </a:xfrm>
        </p:spPr>
        <p:txBody>
          <a:bodyPr/>
          <a:lstStyle>
            <a:lvl1pPr>
              <a:defRPr sz="1800" baseline="0"/>
            </a:lvl1pPr>
            <a:lvl2pPr>
              <a:defRPr sz="1800" baseline="0"/>
            </a:lvl2pPr>
            <a:lvl3pPr>
              <a:defRPr sz="18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25303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87900" y="979389"/>
            <a:ext cx="3671888" cy="793849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4572000" cy="685800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2"/>
          </p:nvPr>
        </p:nvSpPr>
        <p:spPr>
          <a:xfrm>
            <a:off x="4787900" y="1989138"/>
            <a:ext cx="3671888" cy="410368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0751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mit Bildle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88024" y="1052735"/>
            <a:ext cx="3816226" cy="5400601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683568" y="1052735"/>
            <a:ext cx="3888432" cy="2592165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1"/>
          </p:nvPr>
        </p:nvSpPr>
        <p:spPr>
          <a:xfrm>
            <a:off x="684213" y="3861048"/>
            <a:ext cx="3887787" cy="259214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4795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und Bild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4213" y="3933056"/>
            <a:ext cx="7920037" cy="194545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684213" y="1052513"/>
            <a:ext cx="7920037" cy="2664519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0959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84213" y="368370"/>
            <a:ext cx="3887787" cy="1440000"/>
          </a:xfrm>
          <a:solidFill>
            <a:schemeClr val="bg1">
              <a:alpha val="85000"/>
            </a:schemeClr>
          </a:solidFill>
        </p:spPr>
        <p:txBody>
          <a:bodyPr lIns="54000" tIns="54000" anchor="ctr" anchorCtr="0"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3268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3 Textfeld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1588" y="0"/>
            <a:ext cx="9142412" cy="685800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13" name="Titel 2"/>
          <p:cNvSpPr>
            <a:spLocks noGrp="1"/>
          </p:cNvSpPr>
          <p:nvPr>
            <p:ph type="title"/>
          </p:nvPr>
        </p:nvSpPr>
        <p:spPr>
          <a:xfrm>
            <a:off x="684213" y="368370"/>
            <a:ext cx="3887787" cy="1440000"/>
          </a:xfrm>
          <a:solidFill>
            <a:schemeClr val="bg1">
              <a:alpha val="85000"/>
            </a:schemeClr>
          </a:solidFill>
        </p:spPr>
        <p:txBody>
          <a:bodyPr lIns="54000" tIns="54000" anchor="ctr" anchorCtr="0"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0" name="Textplatzhalter 4"/>
          <p:cNvSpPr>
            <a:spLocks noGrp="1"/>
          </p:cNvSpPr>
          <p:nvPr>
            <p:ph type="body" sz="quarter" idx="14"/>
          </p:nvPr>
        </p:nvSpPr>
        <p:spPr>
          <a:xfrm>
            <a:off x="683768" y="4869098"/>
            <a:ext cx="2340000" cy="1223962"/>
          </a:xfrm>
          <a:solidFill>
            <a:schemeClr val="bg1">
              <a:alpha val="85000"/>
            </a:schemeClr>
          </a:solidFill>
        </p:spPr>
        <p:txBody>
          <a:bodyPr lIns="54000" tIns="36000" rIns="54000" bIns="36000"/>
          <a:lstStyle>
            <a:lvl1pPr>
              <a:lnSpc>
                <a:spcPts val="2000"/>
              </a:lnSpc>
              <a:spcAft>
                <a:spcPts val="600"/>
              </a:spcAft>
              <a:defRPr/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1" name="Textplatzhalter 4"/>
          <p:cNvSpPr>
            <a:spLocks noGrp="1"/>
          </p:cNvSpPr>
          <p:nvPr>
            <p:ph type="body" sz="quarter" idx="15"/>
          </p:nvPr>
        </p:nvSpPr>
        <p:spPr>
          <a:xfrm>
            <a:off x="3402100" y="4869098"/>
            <a:ext cx="2340000" cy="1223962"/>
          </a:xfrm>
          <a:solidFill>
            <a:schemeClr val="bg1">
              <a:alpha val="85000"/>
            </a:schemeClr>
          </a:solidFill>
        </p:spPr>
        <p:txBody>
          <a:bodyPr lIns="54000" tIns="36000" rIns="54000" bIns="36000"/>
          <a:lstStyle>
            <a:lvl1pPr>
              <a:lnSpc>
                <a:spcPts val="2000"/>
              </a:lnSpc>
              <a:spcAft>
                <a:spcPts val="600"/>
              </a:spcAft>
              <a:defRPr/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4" name="Textplatzhalter 4"/>
          <p:cNvSpPr>
            <a:spLocks noGrp="1"/>
          </p:cNvSpPr>
          <p:nvPr>
            <p:ph type="body" sz="quarter" idx="16"/>
          </p:nvPr>
        </p:nvSpPr>
        <p:spPr>
          <a:xfrm>
            <a:off x="6120432" y="4869098"/>
            <a:ext cx="2340000" cy="1223962"/>
          </a:xfrm>
          <a:solidFill>
            <a:schemeClr val="bg1">
              <a:alpha val="85000"/>
            </a:schemeClr>
          </a:solidFill>
        </p:spPr>
        <p:txBody>
          <a:bodyPr lIns="54000" tIns="36000" rIns="54000" bIns="36000"/>
          <a:lstStyle>
            <a:lvl1pPr>
              <a:lnSpc>
                <a:spcPts val="2000"/>
              </a:lnSpc>
              <a:spcAft>
                <a:spcPts val="600"/>
              </a:spcAft>
              <a:defRPr/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2544489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4 Textfeld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/>
          <p:cNvSpPr>
            <a:spLocks noGrp="1"/>
          </p:cNvSpPr>
          <p:nvPr>
            <p:ph type="pic" sz="quarter" idx="12"/>
          </p:nvPr>
        </p:nvSpPr>
        <p:spPr>
          <a:xfrm>
            <a:off x="1588" y="0"/>
            <a:ext cx="9142412" cy="685800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>
          <a:xfrm>
            <a:off x="683768" y="4869098"/>
            <a:ext cx="1800000" cy="1223962"/>
          </a:xfrm>
          <a:solidFill>
            <a:schemeClr val="bg1">
              <a:alpha val="85000"/>
            </a:schemeClr>
          </a:solidFill>
        </p:spPr>
        <p:txBody>
          <a:bodyPr lIns="54000" tIns="36000" rIns="54000" bIns="36000"/>
          <a:lstStyle>
            <a:lvl1pPr>
              <a:lnSpc>
                <a:spcPts val="2000"/>
              </a:lnSpc>
              <a:spcAft>
                <a:spcPts val="600"/>
              </a:spcAft>
              <a:defRPr/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7" name="Textplatzhalter 4"/>
          <p:cNvSpPr>
            <a:spLocks noGrp="1"/>
          </p:cNvSpPr>
          <p:nvPr>
            <p:ph type="body" sz="quarter" idx="15"/>
          </p:nvPr>
        </p:nvSpPr>
        <p:spPr>
          <a:xfrm>
            <a:off x="2676219" y="4869098"/>
            <a:ext cx="1800000" cy="1223962"/>
          </a:xfrm>
          <a:solidFill>
            <a:schemeClr val="bg1">
              <a:alpha val="85000"/>
            </a:schemeClr>
          </a:solidFill>
        </p:spPr>
        <p:txBody>
          <a:bodyPr lIns="54000" tIns="36000" rIns="54000" bIns="36000"/>
          <a:lstStyle>
            <a:lvl1pPr>
              <a:lnSpc>
                <a:spcPts val="2000"/>
              </a:lnSpc>
              <a:spcAft>
                <a:spcPts val="600"/>
              </a:spcAft>
              <a:defRPr/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9" name="Textplatzhalter 4"/>
          <p:cNvSpPr>
            <a:spLocks noGrp="1"/>
          </p:cNvSpPr>
          <p:nvPr>
            <p:ph type="body" sz="quarter" idx="16"/>
          </p:nvPr>
        </p:nvSpPr>
        <p:spPr>
          <a:xfrm>
            <a:off x="4668225" y="4869098"/>
            <a:ext cx="1800000" cy="1223962"/>
          </a:xfrm>
          <a:solidFill>
            <a:schemeClr val="bg1">
              <a:alpha val="85000"/>
            </a:schemeClr>
          </a:solidFill>
        </p:spPr>
        <p:txBody>
          <a:bodyPr lIns="54000" tIns="36000" rIns="54000" bIns="36000"/>
          <a:lstStyle>
            <a:lvl1pPr>
              <a:lnSpc>
                <a:spcPts val="2000"/>
              </a:lnSpc>
              <a:spcAft>
                <a:spcPts val="600"/>
              </a:spcAft>
              <a:defRPr/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2" name="Textplatzhalter 4"/>
          <p:cNvSpPr>
            <a:spLocks noGrp="1"/>
          </p:cNvSpPr>
          <p:nvPr>
            <p:ph type="body" sz="quarter" idx="17"/>
          </p:nvPr>
        </p:nvSpPr>
        <p:spPr>
          <a:xfrm>
            <a:off x="6660232" y="4869098"/>
            <a:ext cx="1800000" cy="1223962"/>
          </a:xfrm>
          <a:solidFill>
            <a:schemeClr val="bg1">
              <a:alpha val="85000"/>
            </a:schemeClr>
          </a:solidFill>
        </p:spPr>
        <p:txBody>
          <a:bodyPr lIns="54000" tIns="36000" rIns="54000" bIns="36000"/>
          <a:lstStyle>
            <a:lvl1pPr>
              <a:lnSpc>
                <a:spcPts val="2000"/>
              </a:lnSpc>
              <a:spcAft>
                <a:spcPts val="600"/>
              </a:spcAft>
              <a:defRPr/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3" name="Titel 2"/>
          <p:cNvSpPr>
            <a:spLocks noGrp="1"/>
          </p:cNvSpPr>
          <p:nvPr>
            <p:ph type="title"/>
          </p:nvPr>
        </p:nvSpPr>
        <p:spPr>
          <a:xfrm>
            <a:off x="684213" y="368370"/>
            <a:ext cx="3887787" cy="1440000"/>
          </a:xfrm>
          <a:solidFill>
            <a:schemeClr val="bg1">
              <a:alpha val="85000"/>
            </a:schemeClr>
          </a:solidFill>
        </p:spPr>
        <p:txBody>
          <a:bodyPr lIns="54000" tIns="54000" anchor="ctr" anchorCtr="0"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33513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8807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ChangeArrowheads="1"/>
          </p:cNvSpPr>
          <p:nvPr/>
        </p:nvSpPr>
        <p:spPr bwMode="gray">
          <a:xfrm>
            <a:off x="0" y="0"/>
            <a:ext cx="9144000" cy="3429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 hasCustomPrompt="1"/>
          </p:nvPr>
        </p:nvSpPr>
        <p:spPr bwMode="gray">
          <a:xfrm>
            <a:off x="882448" y="1700808"/>
            <a:ext cx="6120680" cy="1368152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de-DE" sz="1600" dirty="0" smtClean="0"/>
              <a:t>Rufen Sie uns gerne an:</a:t>
            </a:r>
            <a:br>
              <a:rPr lang="de-DE" sz="1600" dirty="0" smtClean="0"/>
            </a:br>
            <a:r>
              <a:rPr lang="de-DE" sz="1600" dirty="0" smtClean="0"/>
              <a:t>Montag bis Freitag von 8.00 bis 17.00 Uhr!</a:t>
            </a:r>
            <a:br>
              <a:rPr lang="de-DE" sz="1600" dirty="0" smtClean="0"/>
            </a:br>
            <a:r>
              <a:rPr lang="de-DE" sz="1600" dirty="0" smtClean="0"/>
              <a:t>Unsere Infoline: 0511 30031-333</a:t>
            </a:r>
            <a:endParaRPr lang="de-DE" altLang="de-DE" noProof="0" dirty="0" smtClean="0"/>
          </a:p>
          <a:p>
            <a:pPr lvl="0"/>
            <a:endParaRPr lang="de-DE" altLang="de-DE" noProof="0" dirty="0" smtClean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 bwMode="gray">
          <a:xfrm>
            <a:off x="883093" y="1053083"/>
            <a:ext cx="6120035" cy="503709"/>
          </a:xfrm>
        </p:spPr>
        <p:txBody>
          <a:bodyPr/>
          <a:lstStyle>
            <a:lvl1pPr>
              <a:lnSpc>
                <a:spcPct val="114000"/>
              </a:lnSpc>
              <a:defRPr sz="1400" u="none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z="1600" dirty="0" smtClean="0"/>
              <a:t>Mehr Informationen zur </a:t>
            </a:r>
            <a:r>
              <a:rPr lang="de-DE" sz="1600" dirty="0" err="1" smtClean="0"/>
              <a:t>NBank</a:t>
            </a:r>
            <a:r>
              <a:rPr lang="de-DE" sz="1600" dirty="0" smtClean="0"/>
              <a:t> finden Sie </a:t>
            </a:r>
            <a:br>
              <a:rPr lang="de-DE" sz="1600" dirty="0" smtClean="0"/>
            </a:br>
            <a:r>
              <a:rPr lang="de-DE" sz="1600" dirty="0" smtClean="0"/>
              <a:t>unter </a:t>
            </a:r>
            <a:r>
              <a:rPr lang="de-DE" sz="1600" u="sng" dirty="0" smtClean="0"/>
              <a:t>www.nbank.de</a:t>
            </a:r>
            <a:r>
              <a:rPr lang="de-DE" sz="1600" dirty="0" smtClean="0"/>
              <a:t>!</a:t>
            </a:r>
            <a:endParaRPr lang="de-DE" altLang="de-DE" noProof="0" dirty="0" smtClean="0"/>
          </a:p>
        </p:txBody>
      </p:sp>
      <p:grpSp>
        <p:nvGrpSpPr>
          <p:cNvPr id="3" name="Gruppieren 2"/>
          <p:cNvGrpSpPr/>
          <p:nvPr/>
        </p:nvGrpSpPr>
        <p:grpSpPr bwMode="gray">
          <a:xfrm>
            <a:off x="899592" y="5517232"/>
            <a:ext cx="2131069" cy="900397"/>
            <a:chOff x="712739" y="5517232"/>
            <a:chExt cx="2131069" cy="900397"/>
          </a:xfrm>
        </p:grpSpPr>
        <p:pic>
          <p:nvPicPr>
            <p:cNvPr id="2" name="Grafik 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gray">
            <a:xfrm>
              <a:off x="722940" y="6021288"/>
              <a:ext cx="1631098" cy="396341"/>
            </a:xfrm>
            <a:prstGeom prst="rect">
              <a:avLst/>
            </a:prstGeom>
          </p:spPr>
        </p:pic>
        <p:sp>
          <p:nvSpPr>
            <p:cNvPr id="6" name="Textfeld 5"/>
            <p:cNvSpPr txBox="1"/>
            <p:nvPr userDrawn="1"/>
          </p:nvSpPr>
          <p:spPr bwMode="gray">
            <a:xfrm>
              <a:off x="712739" y="5517232"/>
              <a:ext cx="2131069" cy="4320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de-DE" sz="900" dirty="0" smtClean="0">
                  <a:solidFill>
                    <a:srgbClr val="000000"/>
                  </a:solidFill>
                </a:rPr>
                <a:t>Die </a:t>
              </a:r>
              <a:r>
                <a:rPr lang="de-DE" sz="900" dirty="0" err="1" smtClean="0">
                  <a:solidFill>
                    <a:srgbClr val="000000"/>
                  </a:solidFill>
                </a:rPr>
                <a:t>NBank</a:t>
              </a:r>
              <a:r>
                <a:rPr lang="de-DE" sz="900" dirty="0" smtClean="0">
                  <a:solidFill>
                    <a:srgbClr val="000000"/>
                  </a:solidFill>
                </a:rPr>
                <a:t> ist die Investitions- und</a:t>
              </a:r>
            </a:p>
            <a:p>
              <a:pPr>
                <a:lnSpc>
                  <a:spcPct val="130000"/>
                </a:lnSpc>
              </a:pPr>
              <a:r>
                <a:rPr lang="de-DE" sz="900" dirty="0" smtClean="0">
                  <a:solidFill>
                    <a:srgbClr val="000000"/>
                  </a:solidFill>
                </a:rPr>
                <a:t>Förderbank des Landes Niedersachsen</a:t>
              </a:r>
              <a:endParaRPr lang="de-DE" sz="9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1" name="Gruppieren 10"/>
          <p:cNvGrpSpPr/>
          <p:nvPr/>
        </p:nvGrpSpPr>
        <p:grpSpPr bwMode="gray">
          <a:xfrm>
            <a:off x="684213" y="3644900"/>
            <a:ext cx="8459788" cy="1008063"/>
            <a:chOff x="684213" y="3644900"/>
            <a:chExt cx="8459788" cy="1008063"/>
          </a:xfrm>
        </p:grpSpPr>
        <p:sp>
          <p:nvSpPr>
            <p:cNvPr id="12" name="Rectangle 11"/>
            <p:cNvSpPr>
              <a:spLocks noChangeArrowheads="1"/>
            </p:cNvSpPr>
            <p:nvPr userDrawn="1"/>
          </p:nvSpPr>
          <p:spPr bwMode="gray">
            <a:xfrm>
              <a:off x="684213" y="3644900"/>
              <a:ext cx="8459788" cy="1008063"/>
            </a:xfrm>
            <a:prstGeom prst="rect">
              <a:avLst/>
            </a:prstGeom>
            <a:solidFill>
              <a:srgbClr val="EDEBC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pic>
          <p:nvPicPr>
            <p:cNvPr id="13" name="Grafik 1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gray">
            <a:xfrm>
              <a:off x="6604000" y="4033538"/>
              <a:ext cx="1868428" cy="454153"/>
            </a:xfrm>
            <a:prstGeom prst="rect">
              <a:avLst/>
            </a:prstGeom>
          </p:spPr>
        </p:pic>
      </p:grpSp>
      <p:sp>
        <p:nvSpPr>
          <p:cNvPr id="14" name="Rectangle 3"/>
          <p:cNvSpPr txBox="1">
            <a:spLocks noChangeArrowheads="1"/>
          </p:cNvSpPr>
          <p:nvPr/>
        </p:nvSpPr>
        <p:spPr bwMode="gray">
          <a:xfrm>
            <a:off x="910208" y="3802063"/>
            <a:ext cx="5105400" cy="741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242E5A"/>
                </a:solidFill>
                <a:latin typeface="+mn-lt"/>
                <a:ea typeface="+mn-ea"/>
                <a:cs typeface="+mn-cs"/>
              </a:defRPr>
            </a:lvl1pPr>
            <a:lvl2pPr marL="207963" indent="-206375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bg2"/>
              </a:buClr>
              <a:buSzPct val="80000"/>
              <a:buFont typeface="Wingdings" pitchFamily="84" charset="2"/>
              <a:buChar char="n"/>
              <a:defRPr>
                <a:solidFill>
                  <a:srgbClr val="242E5A"/>
                </a:solidFill>
                <a:latin typeface="+mn-lt"/>
              </a:defRPr>
            </a:lvl2pPr>
            <a:lvl3pPr marL="2095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rgbClr val="F21C0A"/>
              </a:buClr>
              <a:buFont typeface="Wingdings" pitchFamily="84" charset="2"/>
              <a:defRPr>
                <a:solidFill>
                  <a:srgbClr val="242E5A"/>
                </a:solidFill>
                <a:latin typeface="+mn-lt"/>
              </a:defRPr>
            </a:lvl3pPr>
            <a:lvl4pPr marL="412750" indent="-201613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bg2"/>
              </a:buClr>
              <a:buSzPct val="80000"/>
              <a:buFont typeface="Wingdings" pitchFamily="84" charset="2"/>
              <a:buChar char="n"/>
              <a:defRPr>
                <a:solidFill>
                  <a:srgbClr val="242E5A"/>
                </a:solidFill>
                <a:latin typeface="+mn-lt"/>
              </a:defRPr>
            </a:lvl4pPr>
            <a:lvl5pPr marL="414338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rgbClr val="F21C0A"/>
              </a:buClr>
              <a:buFont typeface="Wingdings" pitchFamily="84" charset="2"/>
              <a:defRPr>
                <a:solidFill>
                  <a:srgbClr val="242E5A"/>
                </a:solidFill>
                <a:latin typeface="+mn-lt"/>
              </a:defRPr>
            </a:lvl5pPr>
            <a:lvl6pPr marL="871538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rgbClr val="F21C0A"/>
              </a:buClr>
              <a:buFont typeface="Wingdings" pitchFamily="84" charset="2"/>
              <a:defRPr>
                <a:solidFill>
                  <a:srgbClr val="242E5A"/>
                </a:solidFill>
                <a:latin typeface="+mn-lt"/>
              </a:defRPr>
            </a:lvl6pPr>
            <a:lvl7pPr marL="1328738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rgbClr val="F21C0A"/>
              </a:buClr>
              <a:buFont typeface="Wingdings" pitchFamily="84" charset="2"/>
              <a:defRPr>
                <a:solidFill>
                  <a:srgbClr val="242E5A"/>
                </a:solidFill>
                <a:latin typeface="+mn-lt"/>
              </a:defRPr>
            </a:lvl7pPr>
            <a:lvl8pPr marL="1785938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rgbClr val="F21C0A"/>
              </a:buClr>
              <a:buFont typeface="Wingdings" pitchFamily="84" charset="2"/>
              <a:defRPr>
                <a:solidFill>
                  <a:srgbClr val="242E5A"/>
                </a:solidFill>
                <a:latin typeface="+mn-lt"/>
              </a:defRPr>
            </a:lvl8pPr>
            <a:lvl9pPr marL="2243138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rgbClr val="F21C0A"/>
              </a:buClr>
              <a:buFont typeface="Wingdings" pitchFamily="84" charset="2"/>
              <a:defRPr>
                <a:solidFill>
                  <a:srgbClr val="242E5A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Vielen Dank für Ihre Aufmerksamkeit!</a:t>
            </a:r>
            <a:endParaRPr kumimoji="0" lang="de-DE" sz="16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023973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368371"/>
            <a:ext cx="5865812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  <a:endParaRPr lang="de-DE" altLang="de-DE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3568" y="1267519"/>
            <a:ext cx="7776219" cy="4825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 smtClean="0"/>
              <a:t>Textmasterformat bearbeiten</a:t>
            </a:r>
          </a:p>
          <a:p>
            <a:pPr lvl="1"/>
            <a:r>
              <a:rPr lang="de-DE" altLang="de-DE" dirty="0" smtClean="0"/>
              <a:t>Zweite Ebene</a:t>
            </a:r>
          </a:p>
          <a:p>
            <a:pPr lvl="2"/>
            <a:r>
              <a:rPr lang="de-DE" altLang="de-DE" dirty="0" smtClean="0"/>
              <a:t>Dritte Ebene</a:t>
            </a:r>
          </a:p>
          <a:p>
            <a:pPr lvl="3"/>
            <a:r>
              <a:rPr lang="de-DE" altLang="de-DE" dirty="0" smtClean="0"/>
              <a:t>Vierte Ebene</a:t>
            </a:r>
          </a:p>
          <a:p>
            <a:pPr lvl="4"/>
            <a:r>
              <a:rPr lang="de-DE" altLang="de-DE" dirty="0" smtClean="0"/>
              <a:t>Fünfte Ebene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685" y="385130"/>
            <a:ext cx="1380747" cy="27127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703" r:id="rId5"/>
    <p:sldLayoutId id="2147483693" r:id="rId6"/>
    <p:sldLayoutId id="2147483694" r:id="rId7"/>
    <p:sldLayoutId id="2147483695" r:id="rId8"/>
    <p:sldLayoutId id="2147483705" r:id="rId9"/>
    <p:sldLayoutId id="2147483704" r:id="rId10"/>
    <p:sldLayoutId id="2147483696" r:id="rId11"/>
    <p:sldLayoutId id="2147483698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11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algn="l" rtl="0" eaLnBrk="1" fontAlgn="base" hangingPunct="1">
        <a:lnSpc>
          <a:spcPts val="2200"/>
        </a:lnSpc>
        <a:spcBef>
          <a:spcPct val="0"/>
        </a:spcBef>
        <a:spcAft>
          <a:spcPts val="100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266700" indent="-265113" algn="l" rtl="0" eaLnBrk="1" fontAlgn="base" hangingPunct="1">
        <a:lnSpc>
          <a:spcPts val="2200"/>
        </a:lnSpc>
        <a:spcBef>
          <a:spcPct val="0"/>
        </a:spcBef>
        <a:spcAft>
          <a:spcPts val="1000"/>
        </a:spcAft>
        <a:buClr>
          <a:schemeClr val="tx1"/>
        </a:buClr>
        <a:buSzPct val="80000"/>
        <a:buFont typeface="Wingdings" panose="05000000000000000000" pitchFamily="2" charset="2"/>
        <a:buChar char="n"/>
        <a:defRPr>
          <a:solidFill>
            <a:schemeClr val="tx1"/>
          </a:solidFill>
          <a:latin typeface="+mn-lt"/>
          <a:cs typeface="+mn-cs"/>
        </a:defRPr>
      </a:lvl2pPr>
      <a:lvl3pPr marL="447675" indent="-266700" algn="l" rtl="0" eaLnBrk="1" fontAlgn="base" hangingPunct="1">
        <a:lnSpc>
          <a:spcPts val="2200"/>
        </a:lnSpc>
        <a:spcBef>
          <a:spcPct val="0"/>
        </a:spcBef>
        <a:spcAft>
          <a:spcPts val="1000"/>
        </a:spcAft>
        <a:buClr>
          <a:schemeClr val="tx1"/>
        </a:buClr>
        <a:buSzPct val="80000"/>
        <a:buFont typeface="Wingdings" panose="05000000000000000000" pitchFamily="2" charset="2"/>
        <a:buChar char="n"/>
        <a:tabLst/>
        <a:defRPr>
          <a:solidFill>
            <a:schemeClr val="tx1"/>
          </a:solidFill>
          <a:latin typeface="+mn-lt"/>
          <a:cs typeface="+mn-cs"/>
        </a:defRPr>
      </a:lvl3pPr>
      <a:lvl4pPr marL="628650" indent="-266700" algn="l" rtl="0" eaLnBrk="1" fontAlgn="base" hangingPunct="1">
        <a:lnSpc>
          <a:spcPts val="2200"/>
        </a:lnSpc>
        <a:spcBef>
          <a:spcPct val="0"/>
        </a:spcBef>
        <a:spcAft>
          <a:spcPts val="1000"/>
        </a:spcAft>
        <a:buClr>
          <a:schemeClr val="tx1"/>
        </a:buClr>
        <a:buSzPct val="80000"/>
        <a:buFont typeface="Wingdings" panose="05000000000000000000" pitchFamily="2" charset="2"/>
        <a:buChar char="n"/>
        <a:defRPr>
          <a:solidFill>
            <a:schemeClr val="tx1"/>
          </a:solidFill>
          <a:latin typeface="+mn-lt"/>
          <a:cs typeface="+mn-cs"/>
        </a:defRPr>
      </a:lvl4pPr>
      <a:lvl5pPr marL="809625" indent="-273050" algn="l" rtl="0" eaLnBrk="1" fontAlgn="base" hangingPunct="1">
        <a:lnSpc>
          <a:spcPts val="2200"/>
        </a:lnSpc>
        <a:spcBef>
          <a:spcPct val="0"/>
        </a:spcBef>
        <a:spcAft>
          <a:spcPts val="1000"/>
        </a:spcAft>
        <a:buClr>
          <a:schemeClr val="tx1"/>
        </a:buClr>
        <a:buSzPct val="80000"/>
        <a:buFont typeface="Wingdings" panose="05000000000000000000" pitchFamily="2" charset="2"/>
        <a:buChar char="n"/>
        <a:defRPr>
          <a:solidFill>
            <a:schemeClr val="tx1"/>
          </a:solidFill>
          <a:latin typeface="+mn-lt"/>
          <a:cs typeface="+mn-cs"/>
        </a:defRPr>
      </a:lvl5pPr>
      <a:lvl6pPr marL="64135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>
          <a:solidFill>
            <a:schemeClr val="tx1"/>
          </a:solidFill>
          <a:latin typeface="+mn-lt"/>
          <a:cs typeface="+mn-cs"/>
        </a:defRPr>
      </a:lvl6pPr>
      <a:lvl7pPr marL="109855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>
          <a:solidFill>
            <a:schemeClr val="tx1"/>
          </a:solidFill>
          <a:latin typeface="+mn-lt"/>
          <a:cs typeface="+mn-cs"/>
        </a:defRPr>
      </a:lvl7pPr>
      <a:lvl8pPr marL="155575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>
          <a:solidFill>
            <a:schemeClr val="tx1"/>
          </a:solidFill>
          <a:latin typeface="+mn-lt"/>
          <a:cs typeface="+mn-cs"/>
        </a:defRPr>
      </a:lvl8pPr>
      <a:lvl9pPr marL="201295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bank.de/Unternehmen/Existenzgr&#252;ndung/NSeed/index.jsp" TargetMode="External"/><Relationship Id="rId2" Type="http://schemas.openxmlformats.org/officeDocument/2006/relationships/hyperlink" Target="https://www.nbank.de/Unternehmen/Investition-Wachstum/NBeteiligung/index.jsp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mbg-hannover.de/ueber-uns/mbg-stabilitaetsfonds-2020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Georg.Henze@NBank.de" TargetMode="External"/><Relationship Id="rId2" Type="http://schemas.openxmlformats.org/officeDocument/2006/relationships/hyperlink" Target="mailto:Ralf.Borchers@NBank.de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zorn@mbg-hannover.de" TargetMode="External"/><Relationship Id="rId4" Type="http://schemas.openxmlformats.org/officeDocument/2006/relationships/hyperlink" Target="mailto:schramm@mbg-hannover.d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00113" y="4869161"/>
            <a:ext cx="5424487" cy="864096"/>
          </a:xfrm>
        </p:spPr>
        <p:txBody>
          <a:bodyPr anchor="ctr" anchorCtr="0"/>
          <a:lstStyle/>
          <a:p>
            <a:pPr>
              <a:lnSpc>
                <a:spcPts val="2000"/>
              </a:lnSpc>
              <a:spcAft>
                <a:spcPts val="0"/>
              </a:spcAft>
            </a:pPr>
            <a:r>
              <a:rPr lang="de-DE" dirty="0"/>
              <a:t>Ralf Borchers</a:t>
            </a:r>
            <a:endParaRPr lang="de-DE" altLang="de-DE" dirty="0" smtClean="0"/>
          </a:p>
          <a:p>
            <a:pPr>
              <a:lnSpc>
                <a:spcPts val="1800"/>
              </a:lnSpc>
              <a:spcAft>
                <a:spcPts val="0"/>
              </a:spcAft>
            </a:pPr>
            <a:r>
              <a:rPr lang="de-DE" sz="1400" dirty="0"/>
              <a:t>Stabstelle </a:t>
            </a:r>
            <a:r>
              <a:rPr lang="de-DE" sz="1400" dirty="0" smtClean="0"/>
              <a:t>Startup </a:t>
            </a:r>
            <a:r>
              <a:rPr lang="de-DE" sz="1400" dirty="0"/>
              <a:t>Förderung, </a:t>
            </a:r>
            <a:r>
              <a:rPr lang="de-DE" sz="1400" dirty="0" smtClean="0"/>
              <a:t>NBank</a:t>
            </a:r>
            <a:br>
              <a:rPr lang="de-DE" sz="1400" dirty="0" smtClean="0"/>
            </a:br>
            <a:r>
              <a:rPr lang="de-DE" sz="1400" dirty="0" smtClean="0"/>
              <a:t>Geschäftsstelle </a:t>
            </a:r>
            <a:r>
              <a:rPr lang="de-DE" sz="1400" dirty="0"/>
              <a:t>der Initiative </a:t>
            </a:r>
            <a:r>
              <a:rPr lang="de-DE" sz="1400" dirty="0" err="1"/>
              <a:t>Startup.Niedersachsen</a:t>
            </a:r>
            <a:endParaRPr lang="de-DE" altLang="de-DE" sz="1400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404664"/>
            <a:ext cx="7560839" cy="1080120"/>
          </a:xfrm>
        </p:spPr>
        <p:txBody>
          <a:bodyPr anchor="ctr" anchorCtr="0"/>
          <a:lstStyle/>
          <a:p>
            <a:r>
              <a:rPr lang="de-DE" sz="2000" dirty="0"/>
              <a:t>Beteiligungen auf Basis des Säule-2-Programms für Startups und KMU - wie funktioniert das in </a:t>
            </a:r>
            <a:r>
              <a:rPr lang="de-DE" sz="2000" dirty="0" smtClean="0"/>
              <a:t>Niedersachsen?</a:t>
            </a:r>
            <a:endParaRPr lang="de-DE" altLang="de-DE" sz="20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1560" y="5840979"/>
            <a:ext cx="2383478" cy="684365"/>
          </a:xfrm>
          <a:prstGeom prst="rect">
            <a:avLst/>
          </a:prstGeom>
        </p:spPr>
      </p:pic>
      <p:pic>
        <p:nvPicPr>
          <p:cNvPr id="4" name="Bildplatzhalter 3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83" b="2708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82669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Fakten (1)</a:t>
            </a:r>
          </a:p>
        </p:txBody>
      </p:sp>
      <p:sp>
        <p:nvSpPr>
          <p:cNvPr id="10" name="Inhaltsplatzhalter 9"/>
          <p:cNvSpPr>
            <a:spLocks noGrp="1"/>
          </p:cNvSpPr>
          <p:nvPr>
            <p:ph idx="1"/>
          </p:nvPr>
        </p:nvSpPr>
        <p:spPr>
          <a:xfrm>
            <a:off x="684213" y="1267200"/>
            <a:ext cx="7775575" cy="4825777"/>
          </a:xfrm>
        </p:spPr>
        <p:txBody>
          <a:bodyPr/>
          <a:lstStyle/>
          <a:p>
            <a:pPr marL="180000" indent="-180000">
              <a:buSzPct val="80000"/>
              <a:buFont typeface="Wingdings" panose="05000000000000000000" pitchFamily="2" charset="2"/>
              <a:buChar char="n"/>
            </a:pPr>
            <a:r>
              <a:rPr lang="de-DE" dirty="0"/>
              <a:t>Volumen: Bundesweit stehen rund 700 Mio. € zur </a:t>
            </a:r>
            <a:r>
              <a:rPr lang="de-DE" dirty="0" smtClean="0"/>
              <a:t>Verfügung.</a:t>
            </a:r>
            <a:endParaRPr lang="de-DE" dirty="0"/>
          </a:p>
          <a:p>
            <a:pPr marL="180000" indent="-180000">
              <a:buSzPct val="80000"/>
              <a:buFont typeface="Wingdings" panose="05000000000000000000" pitchFamily="2" charset="2"/>
              <a:buChar char="n"/>
            </a:pPr>
            <a:r>
              <a:rPr lang="de-DE" dirty="0"/>
              <a:t>In Niedersachsen stehen rund 70 Mio. € (Bundes- und ergänzende Landesmittel) zur </a:t>
            </a:r>
            <a:r>
              <a:rPr lang="de-DE" dirty="0" smtClean="0"/>
              <a:t>Verfügung.</a:t>
            </a:r>
            <a:endParaRPr lang="de-DE" dirty="0"/>
          </a:p>
          <a:p>
            <a:pPr marL="180000" indent="-180000">
              <a:buSzPct val="80000"/>
              <a:buFont typeface="Wingdings" panose="05000000000000000000" pitchFamily="2" charset="2"/>
              <a:buChar char="n"/>
            </a:pPr>
            <a:r>
              <a:rPr lang="de-DE" dirty="0"/>
              <a:t>Zielgruppe: Startups und KMU bis 75 Mio. </a:t>
            </a:r>
            <a:r>
              <a:rPr lang="de-DE" dirty="0" smtClean="0"/>
              <a:t>€ Jahresumsatz.</a:t>
            </a:r>
            <a:endParaRPr lang="de-DE" dirty="0"/>
          </a:p>
          <a:p>
            <a:pPr marL="180000" indent="-180000">
              <a:buSzPct val="80000"/>
              <a:buFont typeface="Wingdings" panose="05000000000000000000" pitchFamily="2" charset="2"/>
              <a:buChar char="n"/>
            </a:pPr>
            <a:r>
              <a:rPr lang="de-DE" dirty="0"/>
              <a:t>Voraussetzung: Ein tragfähiges Geschäftsmodell und positive </a:t>
            </a:r>
            <a:r>
              <a:rPr lang="de-DE" dirty="0" smtClean="0"/>
              <a:t>Entwicklungsperspektiven.</a:t>
            </a:r>
            <a:endParaRPr lang="de-DE" dirty="0"/>
          </a:p>
          <a:p>
            <a:pPr marL="180000" indent="-180000">
              <a:buSzPct val="80000"/>
              <a:buFont typeface="Wingdings" panose="05000000000000000000" pitchFamily="2" charset="2"/>
              <a:buChar char="n"/>
            </a:pPr>
            <a:r>
              <a:rPr lang="de-DE" dirty="0"/>
              <a:t>Voraussetzung: Es darf sich nicht um ein Unternehmen in Schwierigkeiten handeln, Ausnahmen sind ggf. für Unternehmen, die sich noch nicht in einem Insolvenzverfahren </a:t>
            </a:r>
            <a:r>
              <a:rPr lang="de-DE" dirty="0" smtClean="0"/>
              <a:t>befinden, </a:t>
            </a:r>
            <a:r>
              <a:rPr lang="de-DE" dirty="0"/>
              <a:t>möglich.</a:t>
            </a:r>
          </a:p>
          <a:p>
            <a:pPr marL="180000" indent="-180000">
              <a:buSzPct val="80000"/>
              <a:buFont typeface="Wingdings" panose="05000000000000000000" pitchFamily="2" charset="2"/>
              <a:buChar char="n"/>
            </a:pPr>
            <a:r>
              <a:rPr lang="de-DE" dirty="0"/>
              <a:t>Offene und Stille Beteiligungen sind möglich; bei </a:t>
            </a:r>
            <a:r>
              <a:rPr lang="de-DE" dirty="0" smtClean="0"/>
              <a:t>Startups </a:t>
            </a:r>
            <a:r>
              <a:rPr lang="de-DE" dirty="0"/>
              <a:t>sind </a:t>
            </a:r>
            <a:br>
              <a:rPr lang="de-DE" dirty="0"/>
            </a:br>
            <a:r>
              <a:rPr lang="de-DE" dirty="0"/>
              <a:t>Offene Beteiligungen der Regelfall. </a:t>
            </a:r>
          </a:p>
          <a:p>
            <a:pPr marL="180000" indent="-180000">
              <a:buSzPct val="80000"/>
              <a:buFont typeface="Wingdings" panose="05000000000000000000" pitchFamily="2" charset="2"/>
              <a:buChar char="n"/>
            </a:pPr>
            <a:r>
              <a:rPr lang="de-DE" dirty="0"/>
              <a:t>Die </a:t>
            </a:r>
            <a:r>
              <a:rPr lang="de-DE" dirty="0" smtClean="0"/>
              <a:t>KfW-Mittel </a:t>
            </a:r>
            <a:r>
              <a:rPr lang="de-DE" dirty="0"/>
              <a:t>werden jeweils über NBank Capital bzw. die MBG ausgereicht.  Die KfW sitzt also nicht direkt am Verhandlungstisch!</a:t>
            </a:r>
          </a:p>
        </p:txBody>
      </p:sp>
    </p:spTree>
    <p:extLst>
      <p:ext uri="{BB962C8B-B14F-4D97-AF65-F5344CB8AC3E}">
        <p14:creationId xmlns:p14="http://schemas.microsoft.com/office/powerpoint/2010/main" val="14954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Fakten </a:t>
            </a:r>
            <a:r>
              <a:rPr lang="de-DE" dirty="0" smtClean="0"/>
              <a:t>(2)</a:t>
            </a:r>
            <a:endParaRPr lang="de-DE" dirty="0"/>
          </a:p>
        </p:txBody>
      </p:sp>
      <p:sp>
        <p:nvSpPr>
          <p:cNvPr id="10" name="Inhaltsplatzhalter 9"/>
          <p:cNvSpPr>
            <a:spLocks noGrp="1"/>
          </p:cNvSpPr>
          <p:nvPr>
            <p:ph idx="1"/>
          </p:nvPr>
        </p:nvSpPr>
        <p:spPr>
          <a:xfrm>
            <a:off x="684213" y="1267200"/>
            <a:ext cx="7775575" cy="4825777"/>
          </a:xfrm>
        </p:spPr>
        <p:txBody>
          <a:bodyPr/>
          <a:lstStyle/>
          <a:p>
            <a:pPr marL="180000" indent="-180000">
              <a:buSzPct val="80000"/>
              <a:buFont typeface="Wingdings" panose="05000000000000000000" pitchFamily="2" charset="2"/>
              <a:buChar char="n"/>
            </a:pPr>
            <a:r>
              <a:rPr lang="de-DE" dirty="0"/>
              <a:t>Laufzeit der Beteiligung bis zu 10 Jahre.</a:t>
            </a:r>
          </a:p>
          <a:p>
            <a:pPr marL="180000" indent="-180000">
              <a:buSzPct val="80000"/>
              <a:buFont typeface="Wingdings" panose="05000000000000000000" pitchFamily="2" charset="2"/>
              <a:buChar char="n"/>
            </a:pPr>
            <a:r>
              <a:rPr lang="de-DE" dirty="0"/>
              <a:t>Beteiligungsvolumen im Einzelfall maximal 800.000 </a:t>
            </a:r>
            <a:r>
              <a:rPr lang="de-DE" dirty="0" smtClean="0"/>
              <a:t>€ </a:t>
            </a:r>
            <a:r>
              <a:rPr lang="de-DE" dirty="0"/>
              <a:t>auf Basis der aktuellen </a:t>
            </a:r>
            <a:r>
              <a:rPr lang="de-DE" dirty="0" smtClean="0"/>
              <a:t>Kleinbeihilfenregelung.</a:t>
            </a:r>
            <a:endParaRPr lang="de-DE" dirty="0"/>
          </a:p>
          <a:p>
            <a:pPr marL="180000" indent="-180000">
              <a:buSzPct val="80000"/>
              <a:buFont typeface="Wingdings" panose="05000000000000000000" pitchFamily="2" charset="2"/>
              <a:buChar char="n"/>
            </a:pPr>
            <a:r>
              <a:rPr lang="de-DE" dirty="0"/>
              <a:t>Höhere Beteiligungsvolumina sind unter der Voraussetzung möglich, dass mindestens 30 % privates Kapital eingebunden wird. </a:t>
            </a:r>
          </a:p>
          <a:p>
            <a:pPr marL="180000" indent="-180000">
              <a:buSzPct val="80000"/>
              <a:buFont typeface="Wingdings" panose="05000000000000000000" pitchFamily="2" charset="2"/>
              <a:buChar char="n"/>
            </a:pPr>
            <a:r>
              <a:rPr lang="de-DE" dirty="0"/>
              <a:t>Ko-Investment von Privatinvestoren ist </a:t>
            </a:r>
            <a:r>
              <a:rPr lang="de-DE" dirty="0" smtClean="0"/>
              <a:t>erwünscht.</a:t>
            </a:r>
            <a:endParaRPr lang="de-DE" dirty="0"/>
          </a:p>
          <a:p>
            <a:pPr marL="180000" indent="-180000">
              <a:buSzPct val="80000"/>
              <a:buFont typeface="Wingdings" panose="05000000000000000000" pitchFamily="2" charset="2"/>
              <a:buChar char="n"/>
            </a:pPr>
            <a:r>
              <a:rPr lang="de-DE" dirty="0"/>
              <a:t>Vertragliche Bindung bis Ende 2020 </a:t>
            </a:r>
            <a:r>
              <a:rPr lang="de-DE" dirty="0" smtClean="0"/>
              <a:t>notwendig.</a:t>
            </a:r>
            <a:endParaRPr lang="de-DE" dirty="0"/>
          </a:p>
          <a:p>
            <a:pPr marL="180000" indent="-180000">
              <a:buSzPct val="80000"/>
              <a:buFont typeface="Wingdings" panose="05000000000000000000" pitchFamily="2" charset="2"/>
              <a:buChar char="n"/>
            </a:pPr>
            <a:r>
              <a:rPr lang="de-DE" dirty="0"/>
              <a:t>Anfragen daher bitten umgehend starten, spätestens bis Ende </a:t>
            </a:r>
            <a:r>
              <a:rPr lang="de-DE" dirty="0" smtClean="0"/>
              <a:t>Oktober</a:t>
            </a:r>
            <a:br>
              <a:rPr lang="de-DE" dirty="0" smtClean="0"/>
            </a:br>
            <a:r>
              <a:rPr lang="de-DE" dirty="0" smtClean="0"/>
              <a:t>(es </a:t>
            </a:r>
            <a:r>
              <a:rPr lang="de-DE" dirty="0"/>
              <a:t>sei </a:t>
            </a:r>
            <a:r>
              <a:rPr lang="de-DE" dirty="0" smtClean="0"/>
              <a:t>denn, </a:t>
            </a:r>
            <a:r>
              <a:rPr lang="de-DE" dirty="0"/>
              <a:t>der Stichtag wird durch den </a:t>
            </a:r>
            <a:r>
              <a:rPr lang="de-DE" dirty="0" smtClean="0"/>
              <a:t>Bund </a:t>
            </a:r>
            <a:r>
              <a:rPr lang="de-DE" dirty="0"/>
              <a:t>noch verschoben</a:t>
            </a:r>
            <a:r>
              <a:rPr lang="de-DE" dirty="0" smtClean="0"/>
              <a:t>)!</a:t>
            </a:r>
            <a:endParaRPr lang="de-DE" dirty="0"/>
          </a:p>
          <a:p>
            <a:pPr marL="180000" indent="-180000">
              <a:buSzPct val="80000"/>
              <a:buFont typeface="Wingdings" panose="05000000000000000000" pitchFamily="2" charset="2"/>
              <a:buChar char="n"/>
            </a:pPr>
            <a:r>
              <a:rPr lang="de-DE" dirty="0"/>
              <a:t>Auszahlungen sind bis Ende 2022 möglich, Auszahlungen erfolgen in der Regel meilensteinbasiert!</a:t>
            </a:r>
          </a:p>
        </p:txBody>
      </p:sp>
    </p:spTree>
    <p:extLst>
      <p:ext uri="{BB962C8B-B14F-4D97-AF65-F5344CB8AC3E}">
        <p14:creationId xmlns:p14="http://schemas.microsoft.com/office/powerpoint/2010/main" val="114755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84213" y="368371"/>
            <a:ext cx="5865812" cy="828381"/>
          </a:xfrm>
        </p:spPr>
        <p:txBody>
          <a:bodyPr/>
          <a:lstStyle/>
          <a:p>
            <a:r>
              <a:rPr lang="de-DE" dirty="0"/>
              <a:t>Wer setzt das Säule-2-Programm </a:t>
            </a:r>
            <a:r>
              <a:rPr lang="de-DE" dirty="0" smtClean="0"/>
              <a:t>in</a:t>
            </a:r>
            <a:br>
              <a:rPr lang="de-DE" dirty="0" smtClean="0"/>
            </a:br>
            <a:r>
              <a:rPr lang="de-DE" dirty="0" smtClean="0"/>
              <a:t>Niedersachsen </a:t>
            </a:r>
            <a:r>
              <a:rPr lang="de-DE" dirty="0"/>
              <a:t>um?</a:t>
            </a:r>
          </a:p>
        </p:txBody>
      </p:sp>
      <p:sp>
        <p:nvSpPr>
          <p:cNvPr id="10" name="Inhaltsplatzhalter 9"/>
          <p:cNvSpPr>
            <a:spLocks noGrp="1"/>
          </p:cNvSpPr>
          <p:nvPr>
            <p:ph idx="1"/>
          </p:nvPr>
        </p:nvSpPr>
        <p:spPr>
          <a:xfrm>
            <a:off x="684213" y="1411535"/>
            <a:ext cx="8064251" cy="4825777"/>
          </a:xfrm>
        </p:spPr>
        <p:txBody>
          <a:bodyPr/>
          <a:lstStyle/>
          <a:p>
            <a:pPr marL="180000" indent="-180000">
              <a:buSzPct val="80000"/>
              <a:buFont typeface="Wingdings" panose="05000000000000000000" pitchFamily="2" charset="2"/>
              <a:buChar char="n"/>
            </a:pPr>
            <a:r>
              <a:rPr lang="de-DE" dirty="0"/>
              <a:t>NBank Capital (die Beteiligungstochter der NBank</a:t>
            </a:r>
            <a:r>
              <a:rPr lang="de-DE" dirty="0" smtClean="0"/>
              <a:t>)</a:t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/>
              <a:t>Bei NBank Capital erfolgt die Umsetzung aktuell über die bewährten </a:t>
            </a:r>
            <a:br>
              <a:rPr lang="de-DE" dirty="0"/>
            </a:br>
            <a:r>
              <a:rPr lang="de-DE" dirty="0"/>
              <a:t>Programme </a:t>
            </a:r>
            <a:r>
              <a:rPr lang="de-DE" dirty="0" smtClean="0"/>
              <a:t>NBeteiligung und NSeed; </a:t>
            </a:r>
            <a:r>
              <a:rPr lang="de-DE" dirty="0"/>
              <a:t>weitere Infos </a:t>
            </a:r>
            <a:r>
              <a:rPr lang="de-DE" dirty="0" smtClean="0"/>
              <a:t>unter</a:t>
            </a:r>
          </a:p>
          <a:p>
            <a:pPr marL="177800" indent="-177800">
              <a:spcAft>
                <a:spcPts val="0"/>
              </a:spcAft>
              <a:buSzPct val="80000"/>
            </a:pPr>
            <a:r>
              <a:rPr lang="de-DE" dirty="0"/>
              <a:t>	</a:t>
            </a:r>
            <a:r>
              <a:rPr lang="de-DE" dirty="0">
                <a:hlinkClick r:id="rId2"/>
              </a:rPr>
              <a:t>https://</a:t>
            </a:r>
            <a:r>
              <a:rPr lang="de-DE" dirty="0" smtClean="0">
                <a:hlinkClick r:id="rId2"/>
              </a:rPr>
              <a:t>www.nbank.de/Unternehmen/Investition-Wachstum/NBeteiligung/</a:t>
            </a:r>
            <a:br>
              <a:rPr lang="de-DE" dirty="0" smtClean="0">
                <a:hlinkClick r:id="rId2"/>
              </a:rPr>
            </a:br>
            <a:r>
              <a:rPr lang="de-DE" dirty="0" err="1" smtClean="0">
                <a:hlinkClick r:id="rId2"/>
              </a:rPr>
              <a:t>index.jsp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  <a:p>
            <a:pPr marL="177800" indent="-177800">
              <a:buSzPct val="80000"/>
            </a:pPr>
            <a:r>
              <a:rPr lang="de-DE" dirty="0"/>
              <a:t>	</a:t>
            </a:r>
            <a:r>
              <a:rPr lang="de-DE" dirty="0" smtClean="0">
                <a:hlinkClick r:id="rId3"/>
              </a:rPr>
              <a:t>https</a:t>
            </a:r>
            <a:r>
              <a:rPr lang="de-DE" dirty="0">
                <a:hlinkClick r:id="rId3"/>
              </a:rPr>
              <a:t>://</a:t>
            </a:r>
            <a:r>
              <a:rPr lang="de-DE" dirty="0" smtClean="0">
                <a:hlinkClick r:id="rId3"/>
              </a:rPr>
              <a:t>www.nbank.de/Unternehmen/Existenzgründung/NSeed/</a:t>
            </a:r>
            <a:r>
              <a:rPr lang="de-DE" dirty="0" err="1" smtClean="0">
                <a:hlinkClick r:id="rId3"/>
              </a:rPr>
              <a:t>index.jsp</a:t>
            </a:r>
            <a:endParaRPr lang="de-DE" dirty="0" smtClean="0"/>
          </a:p>
          <a:p>
            <a:pPr marL="177800" indent="-177800">
              <a:buSzPct val="80000"/>
            </a:pPr>
            <a:r>
              <a:rPr lang="de-DE" dirty="0" smtClean="0"/>
              <a:t>	Bei </a:t>
            </a:r>
            <a:r>
              <a:rPr lang="de-DE" dirty="0"/>
              <a:t>NSeed ist  auch eine Beteiligung von mehr als 600.000 </a:t>
            </a:r>
            <a:r>
              <a:rPr lang="de-DE" dirty="0" smtClean="0"/>
              <a:t>€ </a:t>
            </a:r>
            <a:r>
              <a:rPr lang="de-DE" dirty="0"/>
              <a:t>(bisherige Obergrenze) möglich.</a:t>
            </a:r>
          </a:p>
          <a:p>
            <a:pPr marL="180000" indent="-180000">
              <a:buSzPct val="80000"/>
              <a:buFont typeface="Wingdings" panose="05000000000000000000" pitchFamily="2" charset="2"/>
              <a:buChar char="n"/>
            </a:pPr>
            <a:r>
              <a:rPr lang="de-DE" dirty="0" smtClean="0"/>
              <a:t>Die </a:t>
            </a:r>
            <a:r>
              <a:rPr lang="de-DE" dirty="0"/>
              <a:t>Mittelständische Beteiligungsgesellschaft Niedersachsen (MBG)</a:t>
            </a:r>
          </a:p>
          <a:p>
            <a:pPr marL="177800" indent="-177800">
              <a:buSzPct val="80000"/>
            </a:pPr>
            <a:r>
              <a:rPr lang="de-DE" dirty="0" smtClean="0"/>
              <a:t>	Bei </a:t>
            </a:r>
            <a:r>
              <a:rPr lang="de-DE" dirty="0"/>
              <a:t>der MBG wurde dafür der Stabilitätsfonds 2020 </a:t>
            </a:r>
            <a:r>
              <a:rPr lang="de-DE" dirty="0" smtClean="0"/>
              <a:t>gegründet;</a:t>
            </a:r>
            <a:br>
              <a:rPr lang="de-DE" dirty="0" smtClean="0"/>
            </a:br>
            <a:r>
              <a:rPr lang="de-DE" dirty="0" smtClean="0"/>
              <a:t>weitere </a:t>
            </a:r>
            <a:r>
              <a:rPr lang="de-DE" dirty="0"/>
              <a:t>Infos </a:t>
            </a:r>
            <a:r>
              <a:rPr lang="de-DE" dirty="0" smtClean="0"/>
              <a:t>unter</a:t>
            </a:r>
          </a:p>
          <a:p>
            <a:pPr marL="177800" indent="-177800">
              <a:buSzPct val="80000"/>
            </a:pPr>
            <a:r>
              <a:rPr lang="de-DE" dirty="0"/>
              <a:t>	</a:t>
            </a:r>
            <a:r>
              <a:rPr lang="de-DE" dirty="0" smtClean="0">
                <a:hlinkClick r:id="rId4"/>
              </a:rPr>
              <a:t>https</a:t>
            </a:r>
            <a:r>
              <a:rPr lang="de-DE" dirty="0">
                <a:hlinkClick r:id="rId4"/>
              </a:rPr>
              <a:t>://www.mbg-hannover.de/ueber-uns/mbg-stabilitaetsfonds-2020</a:t>
            </a:r>
            <a:r>
              <a:rPr lang="de-DE" dirty="0" smtClean="0">
                <a:hlinkClick r:id="rId4"/>
              </a:rPr>
              <a:t>/</a:t>
            </a:r>
            <a:endParaRPr lang="de-DE" dirty="0" smtClean="0"/>
          </a:p>
          <a:p>
            <a:pPr marL="177800" indent="-177800">
              <a:buSzPct val="80000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101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Typische Fallkonstellationen (1)</a:t>
            </a:r>
          </a:p>
        </p:txBody>
      </p:sp>
      <p:sp>
        <p:nvSpPr>
          <p:cNvPr id="10" name="Inhaltsplatzhalter 9"/>
          <p:cNvSpPr>
            <a:spLocks noGrp="1"/>
          </p:cNvSpPr>
          <p:nvPr>
            <p:ph idx="1"/>
          </p:nvPr>
        </p:nvSpPr>
        <p:spPr>
          <a:xfrm>
            <a:off x="684213" y="1267200"/>
            <a:ext cx="7775575" cy="4825777"/>
          </a:xfrm>
        </p:spPr>
        <p:txBody>
          <a:bodyPr/>
          <a:lstStyle/>
          <a:p>
            <a:r>
              <a:rPr lang="de-DE" u="sng" dirty="0" smtClean="0"/>
              <a:t>Ohne</a:t>
            </a:r>
            <a:r>
              <a:rPr lang="de-DE" dirty="0" smtClean="0"/>
              <a:t> </a:t>
            </a:r>
            <a:r>
              <a:rPr lang="de-DE" dirty="0"/>
              <a:t>weitere Privatinvestoren (Basis Kleinbeihilfenregelung</a:t>
            </a:r>
            <a:r>
              <a:rPr lang="de-DE" dirty="0" smtClean="0"/>
              <a:t>) </a:t>
            </a:r>
            <a:endParaRPr lang="de-DE" dirty="0"/>
          </a:p>
          <a:p>
            <a:pPr>
              <a:tabLst>
                <a:tab pos="5561013" algn="dec"/>
              </a:tabLst>
            </a:pPr>
            <a:r>
              <a:rPr lang="de-DE" dirty="0"/>
              <a:t>Beispielfall </a:t>
            </a:r>
            <a:r>
              <a:rPr lang="de-DE" dirty="0" smtClean="0"/>
              <a:t>Finanzierungsvolumen </a:t>
            </a:r>
            <a:r>
              <a:rPr lang="de-DE" b="1" dirty="0" smtClean="0"/>
              <a:t>400.000 €</a:t>
            </a:r>
            <a:endParaRPr lang="de-DE" b="1" dirty="0"/>
          </a:p>
          <a:p>
            <a:pPr>
              <a:tabLst>
                <a:tab pos="5561013" algn="dec"/>
              </a:tabLst>
            </a:pPr>
            <a:r>
              <a:rPr lang="de-DE" dirty="0" smtClean="0"/>
              <a:t>von </a:t>
            </a:r>
            <a:r>
              <a:rPr lang="de-DE" dirty="0"/>
              <a:t>der </a:t>
            </a:r>
            <a:r>
              <a:rPr lang="de-DE" dirty="0" smtClean="0"/>
              <a:t>KfW	280.000 €</a:t>
            </a:r>
          </a:p>
          <a:p>
            <a:pPr>
              <a:tabLst>
                <a:tab pos="5561013" algn="dec"/>
              </a:tabLst>
            </a:pPr>
            <a:r>
              <a:rPr lang="de-DE" dirty="0" smtClean="0"/>
              <a:t>von </a:t>
            </a:r>
            <a:r>
              <a:rPr lang="de-DE" dirty="0"/>
              <a:t>NBank </a:t>
            </a:r>
            <a:r>
              <a:rPr lang="de-DE" dirty="0" smtClean="0"/>
              <a:t>Capital	12.000 €</a:t>
            </a:r>
          </a:p>
          <a:p>
            <a:pPr>
              <a:tabLst>
                <a:tab pos="5561013" algn="dec"/>
              </a:tabLst>
            </a:pPr>
            <a:endParaRPr lang="de-DE" dirty="0"/>
          </a:p>
          <a:p>
            <a:pPr>
              <a:tabLst>
                <a:tab pos="5561013" algn="dec"/>
              </a:tabLst>
            </a:pPr>
            <a:r>
              <a:rPr lang="de-DE" dirty="0" smtClean="0"/>
              <a:t>Beispielfall </a:t>
            </a:r>
            <a:r>
              <a:rPr lang="de-DE" dirty="0"/>
              <a:t>Finanzierungsvolumen </a:t>
            </a:r>
            <a:r>
              <a:rPr lang="de-DE" b="1" dirty="0"/>
              <a:t>800.000 </a:t>
            </a:r>
            <a:r>
              <a:rPr lang="de-DE" b="1" dirty="0" smtClean="0"/>
              <a:t>€</a:t>
            </a:r>
          </a:p>
          <a:p>
            <a:pPr>
              <a:tabLst>
                <a:tab pos="5561013" algn="dec"/>
              </a:tabLst>
            </a:pPr>
            <a:r>
              <a:rPr lang="de-DE" dirty="0" smtClean="0"/>
              <a:t>von </a:t>
            </a:r>
            <a:r>
              <a:rPr lang="de-DE" dirty="0"/>
              <a:t>der </a:t>
            </a:r>
            <a:r>
              <a:rPr lang="de-DE" dirty="0" smtClean="0"/>
              <a:t>KfW	</a:t>
            </a:r>
            <a:r>
              <a:rPr lang="de-DE" dirty="0"/>
              <a:t> 560.000 </a:t>
            </a:r>
            <a:r>
              <a:rPr lang="de-DE" dirty="0" smtClean="0"/>
              <a:t>€</a:t>
            </a:r>
          </a:p>
          <a:p>
            <a:pPr>
              <a:tabLst>
                <a:tab pos="5561013" algn="dec"/>
              </a:tabLst>
            </a:pPr>
            <a:r>
              <a:rPr lang="de-DE" dirty="0" smtClean="0"/>
              <a:t>von </a:t>
            </a:r>
            <a:r>
              <a:rPr lang="de-DE" dirty="0"/>
              <a:t>NBank </a:t>
            </a:r>
            <a:r>
              <a:rPr lang="de-DE" dirty="0" smtClean="0"/>
              <a:t>Capital	</a:t>
            </a:r>
            <a:r>
              <a:rPr lang="de-DE" dirty="0"/>
              <a:t> 240.000 € </a:t>
            </a:r>
          </a:p>
          <a:p>
            <a:endParaRPr lang="de-DE" dirty="0" smtClean="0"/>
          </a:p>
          <a:p>
            <a:r>
              <a:rPr lang="de-DE" dirty="0" smtClean="0"/>
              <a:t>Die </a:t>
            </a:r>
            <a:r>
              <a:rPr lang="de-DE" dirty="0"/>
              <a:t>Bewertung des Startup wird ausverhandelt.</a:t>
            </a:r>
          </a:p>
        </p:txBody>
      </p:sp>
    </p:spTree>
    <p:extLst>
      <p:ext uri="{BB962C8B-B14F-4D97-AF65-F5344CB8AC3E}">
        <p14:creationId xmlns:p14="http://schemas.microsoft.com/office/powerpoint/2010/main" val="193850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Typische Fallkonstellationen </a:t>
            </a:r>
            <a:r>
              <a:rPr lang="de-DE" dirty="0" smtClean="0"/>
              <a:t>(2)</a:t>
            </a:r>
            <a:endParaRPr lang="de-DE" dirty="0"/>
          </a:p>
        </p:txBody>
      </p:sp>
      <p:sp>
        <p:nvSpPr>
          <p:cNvPr id="10" name="Inhaltsplatzhalter 9"/>
          <p:cNvSpPr>
            <a:spLocks noGrp="1"/>
          </p:cNvSpPr>
          <p:nvPr>
            <p:ph idx="1"/>
          </p:nvPr>
        </p:nvSpPr>
        <p:spPr>
          <a:xfrm>
            <a:off x="684213" y="1196752"/>
            <a:ext cx="7775575" cy="5185817"/>
          </a:xfrm>
        </p:spPr>
        <p:txBody>
          <a:bodyPr/>
          <a:lstStyle/>
          <a:p>
            <a:pPr>
              <a:lnSpc>
                <a:spcPts val="2100"/>
              </a:lnSpc>
            </a:pPr>
            <a:r>
              <a:rPr lang="de-DE" u="sng" dirty="0" smtClean="0"/>
              <a:t>Mit</a:t>
            </a:r>
            <a:r>
              <a:rPr lang="de-DE" dirty="0" smtClean="0"/>
              <a:t> </a:t>
            </a:r>
            <a:r>
              <a:rPr lang="de-DE" dirty="0"/>
              <a:t>einem weiteren Privatinvestor (Basis Kleinbeihilfenregelung</a:t>
            </a:r>
            <a:r>
              <a:rPr lang="de-DE" dirty="0" smtClean="0"/>
              <a:t>) </a:t>
            </a:r>
            <a:endParaRPr lang="de-DE" dirty="0"/>
          </a:p>
          <a:p>
            <a:pPr>
              <a:lnSpc>
                <a:spcPts val="2100"/>
              </a:lnSpc>
            </a:pPr>
            <a:r>
              <a:rPr lang="de-DE" dirty="0"/>
              <a:t>Beispielfall Finanzierungsvolumen </a:t>
            </a:r>
            <a:r>
              <a:rPr lang="de-DE" b="1" dirty="0"/>
              <a:t>400.000 </a:t>
            </a:r>
            <a:r>
              <a:rPr lang="de-DE" b="1" dirty="0" smtClean="0"/>
              <a:t>€</a:t>
            </a:r>
            <a:endParaRPr lang="de-DE" b="1" dirty="0"/>
          </a:p>
          <a:p>
            <a:pPr>
              <a:lnSpc>
                <a:spcPts val="2100"/>
              </a:lnSpc>
              <a:tabLst>
                <a:tab pos="5561013" algn="dec"/>
              </a:tabLst>
            </a:pPr>
            <a:r>
              <a:rPr lang="de-DE" dirty="0" smtClean="0"/>
              <a:t>von </a:t>
            </a:r>
            <a:r>
              <a:rPr lang="de-DE" dirty="0"/>
              <a:t>der KfW </a:t>
            </a:r>
            <a:r>
              <a:rPr lang="de-DE" dirty="0" smtClean="0"/>
              <a:t>	</a:t>
            </a:r>
            <a:r>
              <a:rPr lang="de-DE" dirty="0"/>
              <a:t> 200.000 </a:t>
            </a:r>
            <a:r>
              <a:rPr lang="de-DE" dirty="0" smtClean="0"/>
              <a:t>€</a:t>
            </a:r>
            <a:br>
              <a:rPr lang="de-DE" dirty="0" smtClean="0"/>
            </a:br>
            <a:r>
              <a:rPr lang="de-DE" dirty="0"/>
              <a:t>(50 %, max. wären 70 % möglich)</a:t>
            </a:r>
          </a:p>
          <a:p>
            <a:pPr>
              <a:lnSpc>
                <a:spcPts val="2100"/>
              </a:lnSpc>
              <a:tabLst>
                <a:tab pos="5561013" algn="dec"/>
              </a:tabLst>
            </a:pPr>
            <a:r>
              <a:rPr lang="de-DE" dirty="0" smtClean="0"/>
              <a:t>von </a:t>
            </a:r>
            <a:r>
              <a:rPr lang="de-DE" dirty="0"/>
              <a:t>NBank </a:t>
            </a:r>
            <a:r>
              <a:rPr lang="de-DE" dirty="0" smtClean="0"/>
              <a:t>Capital	</a:t>
            </a:r>
            <a:r>
              <a:rPr lang="de-DE" dirty="0"/>
              <a:t> 100.000 €</a:t>
            </a:r>
          </a:p>
          <a:p>
            <a:pPr>
              <a:lnSpc>
                <a:spcPts val="2100"/>
              </a:lnSpc>
              <a:tabLst>
                <a:tab pos="5561013" algn="dec"/>
              </a:tabLst>
            </a:pPr>
            <a:r>
              <a:rPr lang="de-DE" dirty="0" smtClean="0"/>
              <a:t>vom Privatinvestor	</a:t>
            </a:r>
            <a:r>
              <a:rPr lang="de-DE" dirty="0"/>
              <a:t> 100.000 €</a:t>
            </a:r>
          </a:p>
          <a:p>
            <a:pPr>
              <a:lnSpc>
                <a:spcPts val="2100"/>
              </a:lnSpc>
              <a:tabLst>
                <a:tab pos="5561013" algn="dec"/>
              </a:tabLst>
            </a:pP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Beispielfall </a:t>
            </a:r>
            <a:r>
              <a:rPr lang="de-DE" dirty="0"/>
              <a:t>Finanzierungsvolumen </a:t>
            </a:r>
            <a:r>
              <a:rPr lang="de-DE" b="1" dirty="0"/>
              <a:t>800.000 €</a:t>
            </a:r>
          </a:p>
          <a:p>
            <a:pPr>
              <a:lnSpc>
                <a:spcPts val="2100"/>
              </a:lnSpc>
              <a:tabLst>
                <a:tab pos="5561013" algn="dec"/>
              </a:tabLst>
            </a:pPr>
            <a:r>
              <a:rPr lang="de-DE" dirty="0" smtClean="0"/>
              <a:t>von </a:t>
            </a:r>
            <a:r>
              <a:rPr lang="de-DE" dirty="0"/>
              <a:t>der KfW (70 </a:t>
            </a:r>
            <a:r>
              <a:rPr lang="de-DE" dirty="0" smtClean="0"/>
              <a:t>%)	</a:t>
            </a:r>
            <a:r>
              <a:rPr lang="de-DE" dirty="0"/>
              <a:t> 560.000 € </a:t>
            </a:r>
          </a:p>
          <a:p>
            <a:pPr>
              <a:lnSpc>
                <a:spcPts val="2100"/>
              </a:lnSpc>
              <a:tabLst>
                <a:tab pos="5561013" algn="dec"/>
              </a:tabLst>
            </a:pPr>
            <a:r>
              <a:rPr lang="de-DE" dirty="0" smtClean="0"/>
              <a:t>von </a:t>
            </a:r>
            <a:r>
              <a:rPr lang="de-DE" dirty="0"/>
              <a:t>NBank Capital  </a:t>
            </a:r>
            <a:r>
              <a:rPr lang="de-DE" dirty="0" smtClean="0"/>
              <a:t>(15 </a:t>
            </a:r>
            <a:r>
              <a:rPr lang="de-DE" dirty="0" smtClean="0"/>
              <a:t>%)	</a:t>
            </a:r>
            <a:r>
              <a:rPr lang="de-DE" dirty="0"/>
              <a:t> 120.000 €</a:t>
            </a:r>
          </a:p>
          <a:p>
            <a:pPr>
              <a:lnSpc>
                <a:spcPts val="2100"/>
              </a:lnSpc>
              <a:spcAft>
                <a:spcPts val="600"/>
              </a:spcAft>
              <a:tabLst>
                <a:tab pos="5561013" algn="dec"/>
              </a:tabLst>
            </a:pPr>
            <a:r>
              <a:rPr lang="de-DE" dirty="0" smtClean="0"/>
              <a:t>vom </a:t>
            </a:r>
            <a:r>
              <a:rPr lang="de-DE" dirty="0"/>
              <a:t>Privatinvestor (15 </a:t>
            </a:r>
            <a:r>
              <a:rPr lang="de-DE" dirty="0" smtClean="0"/>
              <a:t>%)	</a:t>
            </a:r>
            <a:r>
              <a:rPr lang="de-DE" dirty="0"/>
              <a:t> 120.000 € </a:t>
            </a:r>
            <a:endParaRPr lang="de-DE" dirty="0" smtClean="0"/>
          </a:p>
          <a:p>
            <a:pPr>
              <a:lnSpc>
                <a:spcPts val="2100"/>
              </a:lnSpc>
              <a:tabLst>
                <a:tab pos="5561013" algn="dec"/>
              </a:tabLst>
            </a:pP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Die </a:t>
            </a:r>
            <a:r>
              <a:rPr lang="de-DE" dirty="0"/>
              <a:t>Bewertung des Startup wird individuell  - trilateral  - zwischen Startup und den Investoren ausgehandelt. NBank Capital und Privatinvestor beteiligen sich pari </a:t>
            </a:r>
            <a:r>
              <a:rPr lang="de-DE" dirty="0" err="1"/>
              <a:t>passu</a:t>
            </a:r>
            <a:r>
              <a:rPr lang="de-DE" dirty="0"/>
              <a:t> (zu den gleichen Konditionen</a:t>
            </a:r>
            <a:r>
              <a:rPr lang="de-DE" dirty="0" smtClean="0"/>
              <a:t>).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9891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Typische Fallkonstellationen </a:t>
            </a:r>
            <a:r>
              <a:rPr lang="de-DE" dirty="0" smtClean="0"/>
              <a:t>(3)</a:t>
            </a:r>
            <a:endParaRPr lang="de-DE" dirty="0"/>
          </a:p>
        </p:txBody>
      </p:sp>
      <p:sp>
        <p:nvSpPr>
          <p:cNvPr id="10" name="Inhaltsplatzhalter 9"/>
          <p:cNvSpPr>
            <a:spLocks noGrp="1"/>
          </p:cNvSpPr>
          <p:nvPr>
            <p:ph idx="1"/>
          </p:nvPr>
        </p:nvSpPr>
        <p:spPr>
          <a:xfrm>
            <a:off x="684213" y="1267200"/>
            <a:ext cx="7775575" cy="4825777"/>
          </a:xfrm>
        </p:spPr>
        <p:txBody>
          <a:bodyPr/>
          <a:lstStyle/>
          <a:p>
            <a:r>
              <a:rPr lang="de-DE" dirty="0"/>
              <a:t>Mit einem weiteren Privatinvestor (Basis Allgemeines Beihilferecht</a:t>
            </a:r>
            <a:r>
              <a:rPr lang="de-DE" dirty="0" smtClean="0"/>
              <a:t>) </a:t>
            </a:r>
            <a:endParaRPr lang="de-DE" dirty="0"/>
          </a:p>
          <a:p>
            <a:r>
              <a:rPr lang="de-DE" dirty="0"/>
              <a:t>Beispielfall Finanzierungsvolumen </a:t>
            </a:r>
            <a:r>
              <a:rPr lang="de-DE" b="1" dirty="0" smtClean="0"/>
              <a:t>1,2 </a:t>
            </a:r>
            <a:r>
              <a:rPr lang="de-DE" b="1" dirty="0"/>
              <a:t>Mio. </a:t>
            </a:r>
            <a:r>
              <a:rPr lang="de-DE" b="1" dirty="0" smtClean="0"/>
              <a:t>€</a:t>
            </a:r>
            <a:endParaRPr lang="de-DE" b="1" dirty="0"/>
          </a:p>
          <a:p>
            <a:pPr>
              <a:tabLst>
                <a:tab pos="5561013" algn="dec"/>
              </a:tabLst>
            </a:pPr>
            <a:r>
              <a:rPr lang="de-DE" dirty="0" smtClean="0"/>
              <a:t>von </a:t>
            </a:r>
            <a:r>
              <a:rPr lang="de-DE" dirty="0"/>
              <a:t>der </a:t>
            </a:r>
            <a:r>
              <a:rPr lang="de-DE" dirty="0" smtClean="0"/>
              <a:t>KfW	</a:t>
            </a:r>
            <a:r>
              <a:rPr lang="de-DE" dirty="0"/>
              <a:t> 720.000 €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(= </a:t>
            </a:r>
            <a:r>
              <a:rPr lang="de-DE" dirty="0"/>
              <a:t>max. absoluter </a:t>
            </a:r>
            <a:r>
              <a:rPr lang="de-DE" dirty="0" smtClean="0"/>
              <a:t>KfW-Betrag, </a:t>
            </a:r>
            <a:r>
              <a:rPr lang="de-DE" dirty="0"/>
              <a:t>70 % </a:t>
            </a:r>
            <a:r>
              <a:rPr lang="de-DE" dirty="0" smtClean="0"/>
              <a:t>möglich)</a:t>
            </a:r>
          </a:p>
          <a:p>
            <a:pPr>
              <a:tabLst>
                <a:tab pos="5561013" algn="dec"/>
              </a:tabLst>
            </a:pPr>
            <a:r>
              <a:rPr lang="de-DE" dirty="0" smtClean="0"/>
              <a:t>von </a:t>
            </a:r>
            <a:r>
              <a:rPr lang="de-DE" dirty="0"/>
              <a:t>Privatinvestoren </a:t>
            </a:r>
            <a:r>
              <a:rPr lang="de-DE" dirty="0" smtClean="0"/>
              <a:t>	</a:t>
            </a:r>
            <a:r>
              <a:rPr lang="de-DE" dirty="0"/>
              <a:t> 360.000 </a:t>
            </a:r>
            <a:r>
              <a:rPr lang="de-DE" dirty="0" smtClean="0"/>
              <a:t>€</a:t>
            </a:r>
            <a:br>
              <a:rPr lang="de-DE" dirty="0" smtClean="0"/>
            </a:br>
            <a:r>
              <a:rPr lang="de-DE" dirty="0" smtClean="0"/>
              <a:t>(</a:t>
            </a:r>
            <a:r>
              <a:rPr lang="de-DE" dirty="0"/>
              <a:t>mindestens 30 %)</a:t>
            </a:r>
            <a:endParaRPr lang="de-DE" dirty="0"/>
          </a:p>
          <a:p>
            <a:pPr>
              <a:tabLst>
                <a:tab pos="5561013" algn="dec"/>
              </a:tabLst>
            </a:pPr>
            <a:r>
              <a:rPr lang="de-DE" dirty="0" smtClean="0"/>
              <a:t>von </a:t>
            </a:r>
            <a:r>
              <a:rPr lang="de-DE" dirty="0"/>
              <a:t>NBank </a:t>
            </a:r>
            <a:r>
              <a:rPr lang="de-DE" dirty="0" smtClean="0"/>
              <a:t>Capital	</a:t>
            </a:r>
            <a:r>
              <a:rPr lang="de-DE" dirty="0"/>
              <a:t> 120.000 €</a:t>
            </a:r>
          </a:p>
        </p:txBody>
      </p:sp>
    </p:spTree>
    <p:extLst>
      <p:ext uri="{BB962C8B-B14F-4D97-AF65-F5344CB8AC3E}">
        <p14:creationId xmlns:p14="http://schemas.microsoft.com/office/powerpoint/2010/main" val="405991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84213" y="368371"/>
            <a:ext cx="3239715" cy="433387"/>
          </a:xfrm>
        </p:spPr>
        <p:txBody>
          <a:bodyPr/>
          <a:lstStyle/>
          <a:p>
            <a:r>
              <a:rPr lang="de-DE" dirty="0" smtClean="0"/>
              <a:t>Ansprechpartner</a:t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4213" y="1267200"/>
            <a:ext cx="7775575" cy="4825777"/>
          </a:xfrm>
        </p:spPr>
        <p:txBody>
          <a:bodyPr/>
          <a:lstStyle/>
          <a:p>
            <a:r>
              <a:rPr lang="de-DE" b="1" dirty="0"/>
              <a:t>b</a:t>
            </a:r>
            <a:r>
              <a:rPr lang="de-DE" b="1" dirty="0" smtClean="0"/>
              <a:t>ei </a:t>
            </a:r>
            <a:r>
              <a:rPr lang="de-DE" b="1" dirty="0"/>
              <a:t>der </a:t>
            </a:r>
            <a:r>
              <a:rPr lang="de-DE" b="1" dirty="0" smtClean="0"/>
              <a:t>NBank</a:t>
            </a:r>
            <a:br>
              <a:rPr lang="de-DE" b="1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Ralf </a:t>
            </a:r>
            <a:r>
              <a:rPr lang="de-DE" dirty="0" smtClean="0"/>
              <a:t>Borchers, </a:t>
            </a:r>
            <a:r>
              <a:rPr lang="de-DE" dirty="0"/>
              <a:t>Telefon 0511 </a:t>
            </a:r>
            <a:r>
              <a:rPr lang="de-DE" dirty="0" smtClean="0"/>
              <a:t>30031-560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E-Mail</a:t>
            </a:r>
            <a:r>
              <a:rPr lang="de-DE" dirty="0"/>
              <a:t>: </a:t>
            </a:r>
            <a:r>
              <a:rPr lang="de-DE" dirty="0" smtClean="0">
                <a:hlinkClick r:id="rId2"/>
              </a:rPr>
              <a:t>Ralf.Borchers@NBank.de</a:t>
            </a:r>
            <a:endParaRPr lang="de-DE" dirty="0" smtClean="0"/>
          </a:p>
          <a:p>
            <a:r>
              <a:rPr lang="de-DE" dirty="0" smtClean="0"/>
              <a:t>Georg </a:t>
            </a:r>
            <a:r>
              <a:rPr lang="de-DE" dirty="0"/>
              <a:t>Henze, Telefon 0511 </a:t>
            </a:r>
            <a:r>
              <a:rPr lang="de-DE" dirty="0" smtClean="0"/>
              <a:t>30031-358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E-Mail</a:t>
            </a:r>
            <a:r>
              <a:rPr lang="de-DE" dirty="0"/>
              <a:t>: </a:t>
            </a:r>
            <a:r>
              <a:rPr lang="de-DE" dirty="0" smtClean="0">
                <a:hlinkClick r:id="rId3"/>
              </a:rPr>
              <a:t>Georg.Henze@NBank.de</a:t>
            </a:r>
            <a:r>
              <a:rPr lang="de-DE" dirty="0" smtClean="0"/>
              <a:t> </a:t>
            </a:r>
            <a:endParaRPr lang="de-DE" dirty="0"/>
          </a:p>
          <a:p>
            <a:endParaRPr lang="de-DE" dirty="0"/>
          </a:p>
          <a:p>
            <a:r>
              <a:rPr lang="de-DE" b="1" dirty="0"/>
              <a:t>b</a:t>
            </a:r>
            <a:r>
              <a:rPr lang="de-DE" b="1" dirty="0" smtClean="0"/>
              <a:t>ei </a:t>
            </a:r>
            <a:r>
              <a:rPr lang="de-DE" b="1" dirty="0"/>
              <a:t>der </a:t>
            </a:r>
            <a:r>
              <a:rPr lang="de-DE" b="1" dirty="0" smtClean="0"/>
              <a:t>MBG</a:t>
            </a:r>
            <a:endParaRPr lang="de-DE" dirty="0"/>
          </a:p>
          <a:p>
            <a:r>
              <a:rPr lang="de-DE" dirty="0"/>
              <a:t>Andreas Schramm, </a:t>
            </a:r>
            <a:r>
              <a:rPr lang="de-DE" dirty="0" smtClean="0"/>
              <a:t>Telefon </a:t>
            </a:r>
            <a:r>
              <a:rPr lang="de-DE" dirty="0"/>
              <a:t>0511 </a:t>
            </a:r>
            <a:r>
              <a:rPr lang="de-DE" dirty="0" smtClean="0"/>
              <a:t>33705-42</a:t>
            </a:r>
            <a:br>
              <a:rPr lang="de-DE" dirty="0" smtClean="0"/>
            </a:br>
            <a:r>
              <a:rPr lang="de-DE" dirty="0" smtClean="0"/>
              <a:t>E-Mail</a:t>
            </a:r>
            <a:r>
              <a:rPr lang="de-DE" dirty="0"/>
              <a:t>:  </a:t>
            </a:r>
            <a:r>
              <a:rPr lang="de-DE" dirty="0" smtClean="0">
                <a:hlinkClick r:id="rId4"/>
              </a:rPr>
              <a:t>schramm@mbg-hannover.de</a:t>
            </a:r>
            <a:endParaRPr lang="de-DE" dirty="0" smtClean="0"/>
          </a:p>
          <a:p>
            <a:r>
              <a:rPr lang="de-DE" dirty="0" smtClean="0"/>
              <a:t>Matthias </a:t>
            </a:r>
            <a:r>
              <a:rPr lang="de-DE" dirty="0"/>
              <a:t>Zorn, </a:t>
            </a:r>
            <a:r>
              <a:rPr lang="de-DE" dirty="0" smtClean="0"/>
              <a:t>Telefon  </a:t>
            </a:r>
            <a:r>
              <a:rPr lang="de-DE" dirty="0"/>
              <a:t>0511 </a:t>
            </a:r>
            <a:r>
              <a:rPr lang="de-DE" dirty="0" smtClean="0"/>
              <a:t>33705-12</a:t>
            </a:r>
            <a:br>
              <a:rPr lang="de-DE" dirty="0" smtClean="0"/>
            </a:br>
            <a:r>
              <a:rPr lang="de-DE" dirty="0" smtClean="0"/>
              <a:t>E-Mail</a:t>
            </a:r>
            <a:r>
              <a:rPr lang="de-DE" dirty="0"/>
              <a:t>:  </a:t>
            </a:r>
            <a:r>
              <a:rPr lang="de-DE" dirty="0" smtClean="0">
                <a:hlinkClick r:id="rId5"/>
              </a:rPr>
              <a:t>zorn@mbg-hannover.de</a:t>
            </a:r>
            <a:r>
              <a:rPr lang="de-DE" dirty="0" smtClean="0"/>
              <a:t> 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047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/>
          <p:cNvSpPr>
            <a:spLocks noGrp="1"/>
          </p:cNvSpPr>
          <p:nvPr>
            <p:ph type="subTitle" idx="1"/>
          </p:nvPr>
        </p:nvSpPr>
        <p:spPr>
          <a:xfrm>
            <a:off x="899592" y="1700808"/>
            <a:ext cx="6120680" cy="1728192"/>
          </a:xfrm>
        </p:spPr>
        <p:txBody>
          <a:bodyPr/>
          <a:lstStyle/>
          <a:p>
            <a:r>
              <a:rPr lang="de-DE" sz="1600" dirty="0"/>
              <a:t>Rufen Sie uns gerne an:</a:t>
            </a:r>
            <a:br>
              <a:rPr lang="de-DE" sz="1600" dirty="0"/>
            </a:br>
            <a:r>
              <a:rPr lang="de-DE" sz="1600" dirty="0"/>
              <a:t>Montag bis Freitag von 8.00 bis 17.00 Uhr!</a:t>
            </a:r>
            <a:br>
              <a:rPr lang="de-DE" sz="1600" dirty="0"/>
            </a:br>
            <a:r>
              <a:rPr lang="de-DE" sz="1600" dirty="0"/>
              <a:t>Unsere </a:t>
            </a:r>
            <a:r>
              <a:rPr lang="de-DE" sz="1600" dirty="0" smtClean="0"/>
              <a:t>Infoline: 0511 30031-333</a:t>
            </a:r>
          </a:p>
          <a:p>
            <a:pPr>
              <a:spcAft>
                <a:spcPts val="600"/>
              </a:spcAft>
            </a:pPr>
            <a:r>
              <a:rPr lang="de-DE" sz="1600" dirty="0" smtClean="0"/>
              <a:t>Folgen Sie uns auf Twitter:</a:t>
            </a:r>
            <a:endParaRPr lang="de-DE" sz="1600" dirty="0"/>
          </a:p>
          <a:p>
            <a:pPr>
              <a:spcAft>
                <a:spcPts val="600"/>
              </a:spcAft>
            </a:pPr>
            <a:r>
              <a:rPr lang="de-DE" sz="1600" dirty="0" smtClean="0"/>
              <a:t>        @</a:t>
            </a:r>
            <a:r>
              <a:rPr lang="de-DE" sz="1600" dirty="0" err="1" smtClean="0"/>
              <a:t>nbank_de</a:t>
            </a:r>
            <a:endParaRPr lang="de-DE" sz="1600" dirty="0" smtClean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xfrm>
            <a:off x="900237" y="1053083"/>
            <a:ext cx="6120035" cy="503709"/>
          </a:xfrm>
        </p:spPr>
        <p:txBody>
          <a:bodyPr/>
          <a:lstStyle/>
          <a:p>
            <a:r>
              <a:rPr lang="de-DE" sz="1600" dirty="0"/>
              <a:t>Mehr </a:t>
            </a:r>
            <a:r>
              <a:rPr lang="de-DE" sz="1600" dirty="0" smtClean="0"/>
              <a:t>Informationen zur NBank </a:t>
            </a:r>
            <a:r>
              <a:rPr lang="de-DE" sz="1600" dirty="0"/>
              <a:t>finden Sie </a:t>
            </a:r>
            <a:br>
              <a:rPr lang="de-DE" sz="1600" dirty="0"/>
            </a:br>
            <a:r>
              <a:rPr lang="de-DE" sz="1600" dirty="0"/>
              <a:t>unter </a:t>
            </a:r>
            <a:r>
              <a:rPr lang="de-DE" sz="1600" u="sng" dirty="0"/>
              <a:t>www.nbank.de</a:t>
            </a:r>
            <a:r>
              <a:rPr lang="de-DE" sz="1600" dirty="0"/>
              <a:t>!</a:t>
            </a:r>
            <a:br>
              <a:rPr lang="de-DE" sz="1600" dirty="0"/>
            </a:br>
            <a:endParaRPr lang="de-DE" sz="160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gray">
          <a:xfrm>
            <a:off x="910208" y="3802063"/>
            <a:ext cx="5105400" cy="741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242E5A"/>
                </a:solidFill>
                <a:latin typeface="+mn-lt"/>
                <a:ea typeface="+mn-ea"/>
                <a:cs typeface="+mn-cs"/>
              </a:defRPr>
            </a:lvl1pPr>
            <a:lvl2pPr marL="207963" indent="-206375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bg2"/>
              </a:buClr>
              <a:buSzPct val="80000"/>
              <a:buFont typeface="Wingdings" pitchFamily="84" charset="2"/>
              <a:buChar char="n"/>
              <a:defRPr>
                <a:solidFill>
                  <a:srgbClr val="242E5A"/>
                </a:solidFill>
                <a:latin typeface="+mn-lt"/>
              </a:defRPr>
            </a:lvl2pPr>
            <a:lvl3pPr marL="20955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rgbClr val="F21C0A"/>
              </a:buClr>
              <a:buFont typeface="Wingdings" pitchFamily="84" charset="2"/>
              <a:defRPr>
                <a:solidFill>
                  <a:srgbClr val="242E5A"/>
                </a:solidFill>
                <a:latin typeface="+mn-lt"/>
              </a:defRPr>
            </a:lvl3pPr>
            <a:lvl4pPr marL="412750" indent="-201613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chemeClr val="bg2"/>
              </a:buClr>
              <a:buSzPct val="80000"/>
              <a:buFont typeface="Wingdings" pitchFamily="84" charset="2"/>
              <a:buChar char="n"/>
              <a:defRPr>
                <a:solidFill>
                  <a:srgbClr val="242E5A"/>
                </a:solidFill>
                <a:latin typeface="+mn-lt"/>
              </a:defRPr>
            </a:lvl4pPr>
            <a:lvl5pPr marL="414338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rgbClr val="F21C0A"/>
              </a:buClr>
              <a:buFont typeface="Wingdings" pitchFamily="84" charset="2"/>
              <a:defRPr>
                <a:solidFill>
                  <a:srgbClr val="242E5A"/>
                </a:solidFill>
                <a:latin typeface="+mn-lt"/>
              </a:defRPr>
            </a:lvl5pPr>
            <a:lvl6pPr marL="871538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rgbClr val="F21C0A"/>
              </a:buClr>
              <a:buFont typeface="Wingdings" pitchFamily="84" charset="2"/>
              <a:defRPr>
                <a:solidFill>
                  <a:srgbClr val="242E5A"/>
                </a:solidFill>
                <a:latin typeface="+mn-lt"/>
              </a:defRPr>
            </a:lvl6pPr>
            <a:lvl7pPr marL="1328738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rgbClr val="F21C0A"/>
              </a:buClr>
              <a:buFont typeface="Wingdings" pitchFamily="84" charset="2"/>
              <a:defRPr>
                <a:solidFill>
                  <a:srgbClr val="242E5A"/>
                </a:solidFill>
                <a:latin typeface="+mn-lt"/>
              </a:defRPr>
            </a:lvl7pPr>
            <a:lvl8pPr marL="1785938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rgbClr val="F21C0A"/>
              </a:buClr>
              <a:buFont typeface="Wingdings" pitchFamily="84" charset="2"/>
              <a:defRPr>
                <a:solidFill>
                  <a:srgbClr val="242E5A"/>
                </a:solidFill>
                <a:latin typeface="+mn-lt"/>
              </a:defRPr>
            </a:lvl8pPr>
            <a:lvl9pPr marL="2243138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Clr>
                <a:srgbClr val="F21C0A"/>
              </a:buClr>
              <a:buFont typeface="Wingdings" pitchFamily="84" charset="2"/>
              <a:defRPr>
                <a:solidFill>
                  <a:srgbClr val="242E5A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Vielen Dank für Ihre Aufmerksamkeit!</a:t>
            </a:r>
            <a:endParaRPr kumimoji="0" lang="de-DE" sz="16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074" name="Picture 2" descr="G:\Produkte\Externe Kommunikation\Designguide NDS 2016 Logos und Vorlagen\Logopaket\STK_Logos_20160601\04_Logokombinationen\Label-EU\CMYK\Label-EU_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346" y="5557988"/>
            <a:ext cx="2441086" cy="895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971857"/>
            <a:ext cx="385135" cy="38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26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PALETTEDESIGNATOR" val="NBank"/>
</p:tagLst>
</file>

<file path=ppt/theme/theme1.xml><?xml version="1.0" encoding="utf-8"?>
<a:theme xmlns:a="http://schemas.openxmlformats.org/drawingml/2006/main" name="blank">
  <a:themeElements>
    <a:clrScheme name="NBank-Farben-PowerPoint">
      <a:dk1>
        <a:srgbClr val="1C356F"/>
      </a:dk1>
      <a:lt1>
        <a:srgbClr val="FFFFFF"/>
      </a:lt1>
      <a:dk2>
        <a:srgbClr val="1C356F"/>
      </a:dk2>
      <a:lt2>
        <a:srgbClr val="BCC3D6"/>
      </a:lt2>
      <a:accent1>
        <a:srgbClr val="1C356F"/>
      </a:accent1>
      <a:accent2>
        <a:srgbClr val="BCC3D6"/>
      </a:accent2>
      <a:accent3>
        <a:srgbClr val="FF9900"/>
      </a:accent3>
      <a:accent4>
        <a:srgbClr val="DFD799"/>
      </a:accent4>
      <a:accent5>
        <a:srgbClr val="52608E"/>
      </a:accent5>
      <a:accent6>
        <a:srgbClr val="AC9D65"/>
      </a:accent6>
      <a:hlink>
        <a:srgbClr val="4B7D7D"/>
      </a:hlink>
      <a:folHlink>
        <a:srgbClr val="CFE7E7"/>
      </a:folHlink>
    </a:clrScheme>
    <a:fontScheme name="Benutzerdefiniert 1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enutzerdefiniert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enutzerdefiniert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662</Words>
  <Application>Microsoft Office PowerPoint</Application>
  <PresentationFormat>Bildschirmpräsentation (4:3)</PresentationFormat>
  <Paragraphs>67</Paragraphs>
  <Slides>9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2" baseType="lpstr">
      <vt:lpstr>Arial</vt:lpstr>
      <vt:lpstr>Wingdings</vt:lpstr>
      <vt:lpstr>blank</vt:lpstr>
      <vt:lpstr>Beteiligungen auf Basis des Säule-2-Programms für Startups und KMU - wie funktioniert das in Niedersachsen?</vt:lpstr>
      <vt:lpstr>Die Fakten (1)</vt:lpstr>
      <vt:lpstr>Die Fakten (2)</vt:lpstr>
      <vt:lpstr>Wer setzt das Säule-2-Programm in Niedersachsen um?</vt:lpstr>
      <vt:lpstr>Typische Fallkonstellationen (1)</vt:lpstr>
      <vt:lpstr>Typische Fallkonstellationen (2)</vt:lpstr>
      <vt:lpstr>Typische Fallkonstellationen (3)</vt:lpstr>
      <vt:lpstr>Ansprechpartner  </vt:lpstr>
      <vt:lpstr>Mehr Informationen zur NBank finden Sie  unter www.nbank.de! </vt:lpstr>
    </vt:vector>
  </TitlesOfParts>
  <Company>Nbank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Beck, Bettina</dc:creator>
  <dc:description>Folienpool erstellt durch BRAINWORXX GmbH 2014</dc:description>
  <cp:lastModifiedBy>Oehlke, Katja</cp:lastModifiedBy>
  <cp:revision>136</cp:revision>
  <cp:lastPrinted>2019-01-28T08:56:52Z</cp:lastPrinted>
  <dcterms:created xsi:type="dcterms:W3CDTF">2019-01-22T12:30:52Z</dcterms:created>
  <dcterms:modified xsi:type="dcterms:W3CDTF">2020-10-05T12:55:47Z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S_AutoÜbernahme">
    <vt:bool>false</vt:bool>
  </property>
</Properties>
</file>